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59424" autoAdjust="0"/>
  </p:normalViewPr>
  <p:slideViewPr>
    <p:cSldViewPr snapToGrid="0">
      <p:cViewPr varScale="1">
        <p:scale>
          <a:sx n="52" d="100"/>
          <a:sy n="52" d="100"/>
        </p:scale>
        <p:origin x="2366" y="53"/>
      </p:cViewPr>
      <p:guideLst/>
    </p:cSldViewPr>
  </p:slideViewPr>
  <p:notesTextViewPr>
    <p:cViewPr>
      <p:scale>
        <a:sx n="1" d="1"/>
        <a:sy n="1" d="1"/>
      </p:scale>
      <p:origin x="0" y="-55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0BA47-D3BE-4CE9-BC77-06A07B500DBB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9EC1-982C-4972-8D4B-881FAD004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5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Accompagner le développement d’une compétence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interculturelle</a:t>
            </a:r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formations à l’accompagnement interculturel sont, la majeure partie du temps, proposées à des groupes.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Cependant, l’approche de NovaTris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individualisée : chacun développe les compétences qui lui sont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nécessaires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être à l’aise dans son contexte, selon ses envies, ses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besoins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 objectifs (cf. compétences individualisées).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commence donc avec l’individu, être unique. Celui-ci se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connaît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pense se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connaître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plus ou moins bien.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Expérience (interculturelle) concrète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L’individu, tout au long de son existence, vit des expériences (on peut considérer ici qu’il s’agit d’une succession d’expériences). Certaines expériences sont plus intenses/intéressantes/problématiques que d’autres (plus ordinaires). Dans ce cas, il peut devenir intéressant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travailler sur leur base. 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contexte interculturel ces expériences peuvent être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réparties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deux catégories :</a:t>
            </a:r>
          </a:p>
          <a:p>
            <a:r>
              <a:rPr lang="fr-FR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 découverte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l’Autre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rencontre une nouvelle personne, un nouveau lieu, une nouvelle situation etc. </a:t>
            </a:r>
          </a:p>
          <a:p>
            <a:r>
              <a:rPr lang="fr-FR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Faire avec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l’Autre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suis amené à faire quelque chose avec cet autre (travail en équipe, activité dans un lieu nouveau etc.)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 miroir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cadre de ces rencontres / interactions, 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’individu est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confronté à l’altérité ce qui provoque inévitablement un effet miroir.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L’effet miroir, 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c’est l’image que l’Autre</a:t>
            </a:r>
            <a:r>
              <a:rPr lang="fr-F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me </a:t>
            </a:r>
            <a:r>
              <a:rPr lang="fr-F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renvoie </a:t>
            </a:r>
            <a:r>
              <a:rPr lang="fr-F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de moi-même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L’Autre avec un A majuscule signifie « 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tous types d’autres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 (un individu, un groupe d’individu, un nouveau lieu, une lecture etc.).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Deux choix s’offrent alors à l’individu :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Soit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ignore l’effet miroir, ce que l’individu à tendance à faire dans la majorité des cas (effet peu important, manque de temps, effet miroir non-perçu ou mal accepté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Soit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le prend en compte (cf. Observation réfléchie chez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Kolb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ce retour qui peut être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positif (je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 rends compte que je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maîtrise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compétence,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j’ai une connaissance, que j’ai développé quelque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chose, etc.)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négatif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(je m’aperçois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j’ai du mal à m’adapter à une situation en particulier, qu’il me manque une compétence,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suis mal à l’aise dans tel ou tel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contexte,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etc.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Mise en perspective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le cadre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l’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accompagnement interculturel,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débriefing ou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activités de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formalisation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(individuels ou collectifs) peuvent pousser l’individu à prendre du recul par rapport aux expériences vécues, à prendre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conscience des effets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produits.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Dans ce cadre, l’individu peut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être amené à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réfléchir à ses compétences, au contexte dans lequel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elles ont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été mobilisées ou non, à sa zone de confort,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aux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apports des Autres et de son environnement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manière plus large, il réfléchira à sa manière d’appréhender les contextes, de vivre les rencontres et d’agir en groupe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multiculturel.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observations, réflexions et échanges lui permettent de mieux comprendre l’expérience vécue et l’effet miroir en résultant : il est alors capable de raconter cette expérience et de se l’expliquer, avec les mécanismes qui ont contribués à son déroulement.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Mise en mots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mise en mot, la formalisation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éléments importants / nécessaires (pour l’individu)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lui permettant de mieux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appréhender la rencontre de l’Autre est une étape importante pour une conceptualisation. 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l’individu, 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’objectif de cette phase est de mieux se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connaître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(notamment ses forces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ses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faiblesse),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mieux cerner ce qu’il souhaite développer (ses potentialités) mais aussi de mieux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connaître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contexte (les ressources internes et externes sur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lesquelles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peut s’appuyer) pour mieux l’appréhender et développer son pouvoir d’agir.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 transformé et caractère continuel du schéma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réflexion sur l’expérience interculturelle et l’effet miroir qui en résulte ainsi que la mise en mot de tout ce que l’individu possède ou souhaite développer pour être plus à l’aise dans son contexte aboutit à l’étape de l’individu transformé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L’individu n’a pas fondamentalement changé, comme l’exprime bien la citation de Lavoisier : « rien ne se perd, rien ne se créé, tout se transforme » ; il garde sa personnalité, ses valeurs, ses convictions, mais à réfléchit à ce qu’il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pourrait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développer d’autre, réutiliser,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vérifier,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etc. pour être toujours plus à l’aise dans une situation de rencontre de l’Autre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Bien-sûr, le schéma n’est pas linéaire : les expériences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s’enchaînent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les éléments mis en mot sont réutilisés et constamment repensés et réadaptés en fonction des évolutions contextuelles, des perspectives nouvelles de l’individu, des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rencontres,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qui n’est pas accompagné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Quelle est la place de NovaTris dans ce processus ?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L’accompagnateur ne peut se mettre à la place de l’individu. Il peut,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et par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contribuer à faire le point, mais cette phase n’est en soi pas accompagnée.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en est de même pour l’expérience interculturelle : on ne peut vivre une expérience à la place de quelqu’un. On peut par contre la provoquer en proposant des activités de pédagogie active.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qui est accompagné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le reste est accompagné. Dans le dialogue, notamment lors des phases de débriefing, les participants aux modules d’accompagnement interculturel peuvent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réfléchir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 le formateur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ce qui a été mis en œuvre ou non, à ce qui aurait été utile. Il peut comparer sa perception avec celles des autres participants et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formateur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tirer son propre concept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important de noter que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formateur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effectue lui aussi le parcours : le dialogue le fait également réfléchir sur ce qu’il met en œuvre dans la même situation et dans des contextes similaires. Il va également réfléchir à sa méthode d’accompagnement qui évolue/s’adapte en fonction des groupes et contextes de formation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mise en mot, bien qu’étape individuelle, est, elle aussi, accompagnée.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S’ils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souhaitent, les participants peuvent en effet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soumettre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aux autres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participants/formateurs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leurs 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définitions</a:t>
            </a:r>
            <a:r>
              <a:rPr lang="fr-F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réflexions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afin qu’elles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puissent être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complétées, améliorées ou remises en question/perspective.</a:t>
            </a:r>
          </a:p>
          <a:p>
            <a:pPr lvl="0"/>
            <a:endParaRPr lang="fr-FR" dirty="0" smtClean="0">
              <a:effectLst/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89EC1-982C-4972-8D4B-881FAD004E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57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6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6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6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7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0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1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4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re 1"/>
          <p:cNvSpPr txBox="1">
            <a:spLocks/>
          </p:cNvSpPr>
          <p:nvPr/>
        </p:nvSpPr>
        <p:spPr>
          <a:xfrm>
            <a:off x="256044" y="0"/>
            <a:ext cx="86319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fr-FR"/>
            </a:defPPr>
            <a:lvl1pPr algn="ctr">
              <a:defRPr sz="3200" b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defRPr>
            </a:lvl1pPr>
            <a:lvl2pPr marL="742950" indent="-285750">
              <a:defRPr sz="1500" b="1">
                <a:latin typeface="Arial" charset="0"/>
                <a:cs typeface="Arial" charset="0"/>
              </a:defRPr>
            </a:lvl2pPr>
            <a:lvl3pPr marL="1143000" indent="-228600">
              <a:defRPr sz="1500" b="1">
                <a:latin typeface="Arial" charset="0"/>
                <a:cs typeface="Arial" charset="0"/>
              </a:defRPr>
            </a:lvl3pPr>
            <a:lvl4pPr marL="1600200" indent="-228600">
              <a:defRPr sz="1500" b="1">
                <a:latin typeface="Arial" charset="0"/>
                <a:cs typeface="Arial" charset="0"/>
              </a:defRPr>
            </a:lvl4pPr>
            <a:lvl5pPr marL="2057400" indent="-228600">
              <a:defRPr sz="1500" b="1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sz="2400" dirty="0">
                <a:solidFill>
                  <a:srgbClr val="162585"/>
                </a:solidFill>
                <a:latin typeface="Calibri"/>
              </a:rPr>
              <a:t>Accompagner </a:t>
            </a:r>
            <a:r>
              <a:rPr lang="fr-FR" sz="2400" dirty="0" smtClean="0">
                <a:solidFill>
                  <a:srgbClr val="162585"/>
                </a:solidFill>
                <a:latin typeface="Calibri"/>
              </a:rPr>
              <a:t>le développement d’une compétence interculturelle</a:t>
            </a:r>
            <a:endParaRPr lang="fr-FR" sz="2400" dirty="0">
              <a:solidFill>
                <a:srgbClr val="162585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12824" y="1556792"/>
            <a:ext cx="1481138" cy="7588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Découverte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de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l’Autre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cxnSp>
        <p:nvCxnSpPr>
          <p:cNvPr id="36" name="Connecteur droit avec flèche 35"/>
          <p:cNvCxnSpPr>
            <a:stCxn id="42" idx="0"/>
            <a:endCxn id="35" idx="1"/>
          </p:cNvCxnSpPr>
          <p:nvPr/>
        </p:nvCxnSpPr>
        <p:spPr>
          <a:xfrm flipV="1">
            <a:off x="683419" y="1936205"/>
            <a:ext cx="729405" cy="1177205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7" name="Connecteur droit avec flèche 36"/>
          <p:cNvCxnSpPr>
            <a:stCxn id="42" idx="2"/>
            <a:endCxn id="47" idx="1"/>
          </p:cNvCxnSpPr>
          <p:nvPr/>
        </p:nvCxnSpPr>
        <p:spPr>
          <a:xfrm>
            <a:off x="683419" y="3918273"/>
            <a:ext cx="711943" cy="1075531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8" name="Rectangle à coins arrondis 37"/>
          <p:cNvSpPr/>
          <p:nvPr/>
        </p:nvSpPr>
        <p:spPr>
          <a:xfrm>
            <a:off x="3877568" y="2405063"/>
            <a:ext cx="1552575" cy="57626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36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Appréhender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les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contextes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3918843" y="3149600"/>
            <a:ext cx="1552575" cy="5762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36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Vivre les rencontres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3877568" y="3892550"/>
            <a:ext cx="1552575" cy="57626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36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Agir dans un groupe multiculturel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33146" y="3068960"/>
            <a:ext cx="1403350" cy="8937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« Moi » Transformé</a:t>
            </a:r>
          </a:p>
        </p:txBody>
      </p:sp>
      <p:sp>
        <p:nvSpPr>
          <p:cNvPr id="42" name="Rectangle 41"/>
          <p:cNvSpPr/>
          <p:nvPr/>
        </p:nvSpPr>
        <p:spPr>
          <a:xfrm>
            <a:off x="-36512" y="3113410"/>
            <a:ext cx="1439862" cy="8048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Individu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« 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Moi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 »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2915816" y="2652714"/>
            <a:ext cx="982390" cy="793741"/>
          </a:xfrm>
          <a:prstGeom prst="straightConnector1">
            <a:avLst/>
          </a:prstGeom>
          <a:noFill/>
          <a:ln w="28575" cap="flat" cmpd="sng" algn="ctr">
            <a:solidFill>
              <a:srgbClr val="8064A2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4" name="Connecteur droit avec flèche 43"/>
          <p:cNvCxnSpPr/>
          <p:nvPr/>
        </p:nvCxnSpPr>
        <p:spPr>
          <a:xfrm flipV="1">
            <a:off x="2915816" y="3433366"/>
            <a:ext cx="1003027" cy="8723"/>
          </a:xfrm>
          <a:prstGeom prst="straightConnector1">
            <a:avLst/>
          </a:prstGeom>
          <a:noFill/>
          <a:ln w="28575" cap="flat" cmpd="sng" algn="ctr">
            <a:solidFill>
              <a:srgbClr val="8064A2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5" name="Connecteur droit avec flèche 44"/>
          <p:cNvCxnSpPr>
            <a:endCxn id="40" idx="1"/>
          </p:cNvCxnSpPr>
          <p:nvPr/>
        </p:nvCxnSpPr>
        <p:spPr>
          <a:xfrm>
            <a:off x="2915816" y="3446455"/>
            <a:ext cx="961752" cy="734227"/>
          </a:xfrm>
          <a:prstGeom prst="straightConnector1">
            <a:avLst/>
          </a:prstGeom>
          <a:noFill/>
          <a:ln w="28575" cap="flat" cmpd="sng" algn="ctr">
            <a:solidFill>
              <a:srgbClr val="8064A2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6" name="Ellipse 45"/>
          <p:cNvSpPr/>
          <p:nvPr/>
        </p:nvSpPr>
        <p:spPr>
          <a:xfrm>
            <a:off x="5785965" y="2693988"/>
            <a:ext cx="1573212" cy="169703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0" tIns="72000" r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Mise en mots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(Formalisation des </a:t>
            </a:r>
            <a:endParaRPr kumimoji="0" lang="fr-FR" sz="1200" b="0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ressources  internes/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externes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Et potentialités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95362" y="4614391"/>
            <a:ext cx="1481137" cy="7588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Faire avec l’Autre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5173885" y="2693988"/>
            <a:ext cx="766267" cy="401637"/>
          </a:xfrm>
          <a:prstGeom prst="straightConnector1">
            <a:avLst/>
          </a:prstGeom>
          <a:noFill/>
          <a:ln w="25400" cap="flat" cmpd="sng" algn="ctr">
            <a:solidFill>
              <a:srgbClr val="9BBB59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9" name="Connecteur droit avec flèche 48"/>
          <p:cNvCxnSpPr/>
          <p:nvPr/>
        </p:nvCxnSpPr>
        <p:spPr>
          <a:xfrm flipV="1">
            <a:off x="5113807" y="3437334"/>
            <a:ext cx="672158" cy="786"/>
          </a:xfrm>
          <a:prstGeom prst="straightConnector1">
            <a:avLst/>
          </a:prstGeom>
          <a:noFill/>
          <a:ln w="25400" cap="flat" cmpd="sng" algn="ctr">
            <a:solidFill>
              <a:srgbClr val="9BBB59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0" name="Connecteur droit avec flèche 49"/>
          <p:cNvCxnSpPr/>
          <p:nvPr/>
        </p:nvCxnSpPr>
        <p:spPr>
          <a:xfrm flipV="1">
            <a:off x="5148064" y="3835745"/>
            <a:ext cx="758534" cy="385343"/>
          </a:xfrm>
          <a:prstGeom prst="straightConnector1">
            <a:avLst/>
          </a:prstGeom>
          <a:noFill/>
          <a:ln w="25400" cap="flat" cmpd="sng" algn="ctr">
            <a:solidFill>
              <a:srgbClr val="9BBB59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Connecteur droit avec flèche 50"/>
          <p:cNvCxnSpPr/>
          <p:nvPr/>
        </p:nvCxnSpPr>
        <p:spPr>
          <a:xfrm>
            <a:off x="7308304" y="3437727"/>
            <a:ext cx="504056" cy="0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52" name="Ellipse 51"/>
          <p:cNvSpPr/>
          <p:nvPr/>
        </p:nvSpPr>
        <p:spPr>
          <a:xfrm>
            <a:off x="1389906" y="2990841"/>
            <a:ext cx="1885950" cy="911225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Mise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</a:t>
            </a: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en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perspectives</a:t>
            </a:r>
          </a:p>
        </p:txBody>
      </p:sp>
      <p:sp>
        <p:nvSpPr>
          <p:cNvPr id="53" name="Flèche courbée vers la droite 52"/>
          <p:cNvSpPr/>
          <p:nvPr/>
        </p:nvSpPr>
        <p:spPr>
          <a:xfrm rot="16200000" flipV="1">
            <a:off x="3743325" y="1131888"/>
            <a:ext cx="1544638" cy="8062912"/>
          </a:xfrm>
          <a:prstGeom prst="curvedRightArrow">
            <a:avLst>
              <a:gd name="adj1" fmla="val 5338"/>
              <a:gd name="adj2" fmla="val 24439"/>
              <a:gd name="adj3" fmla="val 22343"/>
            </a:avLst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54" name="Flèche courbée vers la droite 53"/>
          <p:cNvSpPr/>
          <p:nvPr/>
        </p:nvSpPr>
        <p:spPr>
          <a:xfrm rot="5400000">
            <a:off x="3713956" y="-2297905"/>
            <a:ext cx="1546225" cy="8062912"/>
          </a:xfrm>
          <a:prstGeom prst="curvedRightArrow">
            <a:avLst>
              <a:gd name="adj1" fmla="val 5338"/>
              <a:gd name="adj2" fmla="val 24439"/>
              <a:gd name="adj3" fmla="val 22343"/>
            </a:avLst>
          </a:prstGeom>
          <a:noFill/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162585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846513" y="549275"/>
            <a:ext cx="1643062" cy="863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0" cap="none" spc="0" normalizeH="0" baseline="0" noProof="0" dirty="0">
                <a:ln>
                  <a:solidFill>
                    <a:srgbClr val="1F497D"/>
                  </a:solidFill>
                </a:ln>
                <a:solidFill>
                  <a:srgbClr val="162585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Evolution du </a:t>
            </a:r>
            <a:r>
              <a:rPr kumimoji="0" lang="fr-FR" sz="1800" b="0" i="1" u="none" strike="noStrike" kern="0" cap="none" spc="0" normalizeH="0" baseline="0" noProof="0" dirty="0">
                <a:ln>
                  <a:solidFill>
                    <a:srgbClr val="1F497D"/>
                  </a:solidFill>
                </a:ln>
                <a:solidFill>
                  <a:srgbClr val="162585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contexte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10000" y="5373216"/>
            <a:ext cx="1643063" cy="863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1" u="none" strike="noStrike" kern="0" cap="none" spc="0" normalizeH="0" baseline="0" noProof="0" dirty="0">
                <a:ln>
                  <a:solidFill>
                    <a:srgbClr val="1F497D"/>
                  </a:solidFill>
                </a:ln>
                <a:solidFill>
                  <a:srgbClr val="162585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Nouvelles</a:t>
            </a:r>
            <a:r>
              <a:rPr kumimoji="0" lang="en-GB" sz="1800" b="0" i="1" u="none" strike="noStrike" kern="0" cap="none" spc="0" normalizeH="0" baseline="0" noProof="0" dirty="0">
                <a:ln>
                  <a:noFill/>
                </a:ln>
                <a:solidFill>
                  <a:srgbClr val="162585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 </a:t>
            </a:r>
            <a:r>
              <a:rPr kumimoji="0" lang="en-GB" sz="1800" b="0" i="1" u="none" strike="noStrike" kern="0" cap="none" spc="0" normalizeH="0" baseline="0" noProof="0" dirty="0">
                <a:ln>
                  <a:solidFill>
                    <a:srgbClr val="1F497D"/>
                  </a:solidFill>
                </a:ln>
                <a:solidFill>
                  <a:srgbClr val="162585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perspectives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87090" y="2313773"/>
            <a:ext cx="5837238" cy="226536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58" name="Virage 57"/>
          <p:cNvSpPr/>
          <p:nvPr/>
        </p:nvSpPr>
        <p:spPr>
          <a:xfrm rot="1157876" flipV="1">
            <a:off x="1428647" y="2311933"/>
            <a:ext cx="424891" cy="1095077"/>
          </a:xfrm>
          <a:prstGeom prst="bentArrow">
            <a:avLst>
              <a:gd name="adj1" fmla="val 5410"/>
              <a:gd name="adj2" fmla="val 18143"/>
              <a:gd name="adj3" fmla="val 25000"/>
              <a:gd name="adj4" fmla="val 43750"/>
            </a:avLst>
          </a:prstGeom>
          <a:solidFill>
            <a:srgbClr val="9BBB59">
              <a:lumMod val="60000"/>
              <a:lumOff val="40000"/>
            </a:srgbClr>
          </a:solidFill>
          <a:ln w="3175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1187624" y="2663825"/>
            <a:ext cx="1008062" cy="2159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Effet Miroir</a:t>
            </a:r>
          </a:p>
        </p:txBody>
      </p:sp>
      <p:sp>
        <p:nvSpPr>
          <p:cNvPr id="60" name="Virage 59"/>
          <p:cNvSpPr/>
          <p:nvPr/>
        </p:nvSpPr>
        <p:spPr>
          <a:xfrm rot="20442124">
            <a:off x="1437203" y="3478591"/>
            <a:ext cx="388411" cy="1140658"/>
          </a:xfrm>
          <a:prstGeom prst="bentArrow">
            <a:avLst>
              <a:gd name="adj1" fmla="val 5410"/>
              <a:gd name="adj2" fmla="val 18143"/>
              <a:gd name="adj3" fmla="val 25000"/>
              <a:gd name="adj4" fmla="val 43750"/>
            </a:avLst>
          </a:prstGeom>
          <a:solidFill>
            <a:srgbClr val="9BBB59">
              <a:lumMod val="60000"/>
              <a:lumOff val="40000"/>
            </a:srgbClr>
          </a:solidFill>
          <a:ln w="3175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1187674" y="3987800"/>
            <a:ext cx="1008062" cy="2159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Effet Miroir</a:t>
            </a:r>
          </a:p>
        </p:txBody>
      </p:sp>
    </p:spTree>
    <p:extLst>
      <p:ext uri="{BB962C8B-B14F-4D97-AF65-F5344CB8AC3E}">
        <p14:creationId xmlns:p14="http://schemas.microsoft.com/office/powerpoint/2010/main" val="2837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83</Words>
  <Application>Microsoft Office PowerPoint</Application>
  <PresentationFormat>Affichage à l'écran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Jana Quinte</dc:creator>
  <cp:lastModifiedBy>Kim Leuzinger</cp:lastModifiedBy>
  <cp:revision>14</cp:revision>
  <dcterms:created xsi:type="dcterms:W3CDTF">2020-05-11T16:25:43Z</dcterms:created>
  <dcterms:modified xsi:type="dcterms:W3CDTF">2020-06-05T10:40:58Z</dcterms:modified>
</cp:coreProperties>
</file>