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6"/>
    <a:srgbClr val="3D8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62173" autoAdjust="0"/>
  </p:normalViewPr>
  <p:slideViewPr>
    <p:cSldViewPr snapToGrid="0">
      <p:cViewPr varScale="1">
        <p:scale>
          <a:sx n="54" d="100"/>
          <a:sy n="54" d="100"/>
        </p:scale>
        <p:origin x="2318" y="62"/>
      </p:cViewPr>
      <p:guideLst/>
    </p:cSldViewPr>
  </p:slideViewPr>
  <p:notesTextViewPr>
    <p:cViewPr>
      <p:scale>
        <a:sx n="1" d="1"/>
        <a:sy n="1" d="1"/>
      </p:scale>
      <p:origin x="0" y="-2165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33825-2904-403F-8D60-D51C6374DE6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F9C7B-4934-4A09-BEDF-99C7DA2BF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08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irn.info/penser-l-accompagnement-adulte--9782130562115.ht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Conscientisation et effet miroir</a:t>
            </a:r>
          </a:p>
          <a:p>
            <a:endParaRPr lang="fr-FR" b="1" dirty="0" smtClean="0"/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C’est finalement la rencontre de l’Autre, au-delà des frontières, qui est accompagnée par NovaTris. La réflexion sur soi est, pour l’individu, une réflexion sur son ordinaire, son quotidien (métro, boulot, dodo), son contexte.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rencontre de l’Autre crée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 effet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miroir : je me rends compte que j’ai développé des compétences, capacités, que je comprends mieux ou suis mieux adapté à mon contexte… Ou au contraire, je me rends compte qu’il me manque des compétences pour m’adapter à la situation… Quoi qu’il en soit, j’ai un potentiel de développement de tout ce qui est nécessaire pour moi pour agir avec aisance dans un contexte transfrontalier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dans la rencontre d’un ou plusieurs Autres. 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Paulo Freire,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pédagogue Brésilien,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appelé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 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conscientisation » la prise de conscience entrainant la détection du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potentiel d’amélioration de chacun, dans l’optique d’élargir sa zone de confort dans un contexte donné (Paulo Freire parle, entre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autres, de situations d’oppression pour l’alphabétisation des habitants des favelas… nous évoquons plutôt des contextes de rencontre au-delà des frontières).</a:t>
            </a:r>
          </a:p>
          <a:p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L’effet-miroir, c’est ce que l’Autre nous renvoie à travers l’expérience. Par son retour, volontaire ou non, il nous donne des indications sur nos facettes : certaines sont (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)découvertes, d’autres nécessitent d’être construites ou développées. Ce qui relevait jusqu’alors de l’« ordinaire » devient, dans la rencontre de l’Autre, « extraordinaire » (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Lhôtellier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2007, p. 113). 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prise de conscience de compétences déjà présentes, mais également du potentiel d’apprentissage résultant de leur (dé)construction, permet à l’individu d’envisager d’aller au-delà de frontières paraissant jusqu’alors infranchissables. 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« chocs » (positifs ou négatifs) issus de la rencontre, vont mettre à l’épreuve le « Moi » d’origine à un instant T. Le formateur NovaTris déclenche ces chocs par la mise en place d’activités provoquant la rencontre et/ou l’action commune. Si le processus de conscientisation a lieu, le potentiel que l’apprenant s’est découvert peut lui permettre de fixer des objectifs pour évoluer avec plus d’aisance en situation interculturelle. C’est ici que l’accompagnement peut commencer.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 On pourrait considérer l’accompagnement comme une mutation, une transmutation dans l’attention portée aux actes de chaque jour à travers une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disponibilité qui suppose une attention vigilante et une ouverture »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Lhôtellier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2007, p.114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err="1" smtClean="0">
                <a:effectLst/>
              </a:rPr>
              <a:t>Boutinet</a:t>
            </a:r>
            <a:r>
              <a:rPr lang="fr-FR" dirty="0" smtClean="0">
                <a:effectLst/>
              </a:rPr>
              <a:t>, J.-P., </a:t>
            </a:r>
            <a:r>
              <a:rPr lang="fr-FR" dirty="0" err="1" smtClean="0">
                <a:effectLst/>
              </a:rPr>
              <a:t>Denoyel</a:t>
            </a:r>
            <a:r>
              <a:rPr lang="fr-FR" dirty="0" smtClean="0">
                <a:effectLst/>
              </a:rPr>
              <a:t>, N., Pineau, G. et Robin, J.-Y. (2007). </a:t>
            </a:r>
            <a:r>
              <a:rPr lang="fr-FR" i="1" dirty="0" smtClean="0">
                <a:effectLst/>
              </a:rPr>
              <a:t>Penser l’accompagnement adulte</a:t>
            </a:r>
            <a:r>
              <a:rPr lang="fr-FR" dirty="0" smtClean="0">
                <a:effectLst/>
              </a:rPr>
              <a:t>. Paris : P.U.F. Repéré à </a:t>
            </a:r>
            <a:r>
              <a:rPr lang="fr-FR" dirty="0" smtClean="0">
                <a:effectLst/>
                <a:hlinkClick r:id="rId3"/>
              </a:rPr>
              <a:t>http://www.cairn.info/penser-l-accompagnement-adulte--</a:t>
            </a:r>
            <a:r>
              <a:rPr lang="fr-FR" dirty="0" err="1" smtClean="0">
                <a:effectLst/>
                <a:hlinkClick r:id="rId3"/>
              </a:rPr>
              <a:t>9782130562115.htm</a:t>
            </a:r>
            <a:endParaRPr lang="fr-FR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effectLst/>
              </a:rPr>
              <a:t>Freire, P. (2001). </a:t>
            </a:r>
            <a:r>
              <a:rPr lang="fr-FR" i="1" dirty="0" smtClean="0">
                <a:effectLst/>
              </a:rPr>
              <a:t>Pédagogie </a:t>
            </a:r>
            <a:r>
              <a:rPr lang="fr-FR" i="1" smtClean="0">
                <a:effectLst/>
              </a:rPr>
              <a:t>des </a:t>
            </a:r>
            <a:r>
              <a:rPr lang="fr-FR" i="1" smtClean="0">
                <a:effectLst/>
              </a:rPr>
              <a:t>opprimés. </a:t>
            </a:r>
            <a:r>
              <a:rPr lang="fr-FR" dirty="0" smtClean="0">
                <a:effectLst/>
              </a:rPr>
              <a:t>Paris </a:t>
            </a:r>
            <a:r>
              <a:rPr lang="fr-FR" dirty="0" smtClean="0">
                <a:effectLst/>
              </a:rPr>
              <a:t>: La Découverte.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Lhôtellier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A. (2007). Penser l'accompagnement adulte. Paris : Presses Universitaires de France.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>
              <a:effectLst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F9C7B-4934-4A09-BEDF-99C7DA2BF8C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73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76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43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26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6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7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2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0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0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41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4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4559-AF87-4595-954F-3A9D4E1D067A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02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65"/>
          <p:cNvSpPr txBox="1"/>
          <p:nvPr/>
        </p:nvSpPr>
        <p:spPr>
          <a:xfrm>
            <a:off x="333756" y="152597"/>
            <a:ext cx="8476488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dirty="0" smtClean="0">
                <a:solidFill>
                  <a:srgbClr val="004996"/>
                </a:solidFill>
              </a:rPr>
              <a:t>Conscientisation et effet miroir</a:t>
            </a:r>
            <a:endParaRPr lang="fr-FR" sz="3200" b="1" i="1" dirty="0">
              <a:solidFill>
                <a:srgbClr val="004996"/>
              </a:solidFill>
            </a:endParaRPr>
          </a:p>
        </p:txBody>
      </p:sp>
      <p:sp>
        <p:nvSpPr>
          <p:cNvPr id="7" name="Organigramme : Préparation 6"/>
          <p:cNvSpPr/>
          <p:nvPr/>
        </p:nvSpPr>
        <p:spPr>
          <a:xfrm>
            <a:off x="1608487" y="3140979"/>
            <a:ext cx="3260381" cy="2034430"/>
          </a:xfrm>
          <a:prstGeom prst="flowChartPreparation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b="1" dirty="0" smtClean="0">
                <a:solidFill>
                  <a:schemeClr val="tx1"/>
                </a:solidFill>
              </a:rPr>
              <a:t>Prise de conscience</a:t>
            </a:r>
            <a:endParaRPr lang="en-GB" sz="1700" b="1" dirty="0">
              <a:solidFill>
                <a:schemeClr val="tx1"/>
              </a:solidFill>
            </a:endParaRPr>
          </a:p>
        </p:txBody>
      </p:sp>
      <p:sp>
        <p:nvSpPr>
          <p:cNvPr id="8" name="Rectangle avec coins arrondis en diagonale 7"/>
          <p:cNvSpPr/>
          <p:nvPr/>
        </p:nvSpPr>
        <p:spPr>
          <a:xfrm>
            <a:off x="2348128" y="3728186"/>
            <a:ext cx="1775299" cy="414818"/>
          </a:xfrm>
          <a:prstGeom prst="round2DiagRect">
            <a:avLst>
              <a:gd name="adj1" fmla="val 50000"/>
              <a:gd name="adj2" fmla="val 50000"/>
            </a:avLst>
          </a:prstGeom>
          <a:noFill/>
          <a:ln>
            <a:solidFill>
              <a:srgbClr val="D31719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Extra-ordinaire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Rectangle avec coins arrondis en diagonale 8"/>
          <p:cNvSpPr/>
          <p:nvPr/>
        </p:nvSpPr>
        <p:spPr>
          <a:xfrm>
            <a:off x="2356514" y="4285588"/>
            <a:ext cx="1766914" cy="411654"/>
          </a:xfrm>
          <a:prstGeom prst="round2DiagRect">
            <a:avLst>
              <a:gd name="adj1" fmla="val 50000"/>
              <a:gd name="adj2" fmla="val 50000"/>
            </a:avLst>
          </a:prstGeom>
          <a:noFill/>
          <a:ln>
            <a:solidFill>
              <a:srgbClr val="D31719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>
                <a:solidFill>
                  <a:schemeClr val="tx1"/>
                </a:solidFill>
              </a:rPr>
              <a:t>Potentiel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3136151" y="5255281"/>
            <a:ext cx="216024" cy="288032"/>
          </a:xfrm>
          <a:prstGeom prst="downArrow">
            <a:avLst/>
          </a:prstGeom>
          <a:solidFill>
            <a:srgbClr val="D4772E"/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b="1">
              <a:solidFill>
                <a:schemeClr val="dk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515086" y="2030433"/>
            <a:ext cx="1458153" cy="508466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Ordinaire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515086" y="5589823"/>
            <a:ext cx="1458153" cy="50405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chemeClr val="tx1"/>
                </a:solidFill>
              </a:rPr>
              <a:t>Objectif(s)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8029" y="1248614"/>
            <a:ext cx="261574" cy="452099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smtClean="0">
                <a:solidFill>
                  <a:srgbClr val="004996"/>
                </a:solidFill>
              </a:rPr>
              <a:t>Conscientisation</a:t>
            </a:r>
            <a:endParaRPr lang="fr-FR" sz="3200" dirty="0">
              <a:solidFill>
                <a:srgbClr val="004996"/>
              </a:solidFill>
            </a:endParaRPr>
          </a:p>
        </p:txBody>
      </p:sp>
      <p:sp>
        <p:nvSpPr>
          <p:cNvPr id="14" name="Accolade ouvrante 13"/>
          <p:cNvSpPr/>
          <p:nvPr/>
        </p:nvSpPr>
        <p:spPr>
          <a:xfrm>
            <a:off x="979163" y="1257621"/>
            <a:ext cx="303588" cy="4787323"/>
          </a:xfrm>
          <a:prstGeom prst="leftBrace">
            <a:avLst>
              <a:gd name="adj1" fmla="val 8333"/>
              <a:gd name="adj2" fmla="val 50201"/>
            </a:avLst>
          </a:prstGeom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6267540" y="2590011"/>
            <a:ext cx="2273860" cy="508466"/>
          </a:xfrm>
          <a:prstGeom prst="roundRect">
            <a:avLst>
              <a:gd name="adj" fmla="val 50000"/>
            </a:avLst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</a:rPr>
              <a:t>Acceptation/</a:t>
            </a:r>
            <a:r>
              <a:rPr lang="en-GB" dirty="0" err="1" smtClean="0">
                <a:solidFill>
                  <a:schemeClr val="tx1"/>
                </a:solidFill>
              </a:rPr>
              <a:t>déni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267540" y="1884398"/>
            <a:ext cx="2273861" cy="508466"/>
          </a:xfrm>
          <a:prstGeom prst="roundRect">
            <a:avLst>
              <a:gd name="adj" fmla="val 50000"/>
            </a:avLst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</a:rPr>
              <a:t>“Choc </a:t>
            </a:r>
            <a:r>
              <a:rPr lang="en-GB" dirty="0" err="1" smtClean="0">
                <a:solidFill>
                  <a:schemeClr val="tx1"/>
                </a:solidFill>
              </a:rPr>
              <a:t>culturel</a:t>
            </a:r>
            <a:r>
              <a:rPr lang="en-GB" dirty="0" smtClean="0">
                <a:solidFill>
                  <a:schemeClr val="tx1"/>
                </a:solidFill>
              </a:rPr>
              <a:t>”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6259336" y="1173744"/>
            <a:ext cx="2290270" cy="508466"/>
          </a:xfrm>
          <a:prstGeom prst="roundRect">
            <a:avLst>
              <a:gd name="adj" fmla="val 50000"/>
            </a:avLst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</a:rPr>
              <a:t>Rencontre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267540" y="3295624"/>
            <a:ext cx="2273861" cy="508466"/>
          </a:xfrm>
          <a:prstGeom prst="roundRect">
            <a:avLst>
              <a:gd name="adj" fmla="val 50000"/>
            </a:avLst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</a:rPr>
              <a:t>Remise </a:t>
            </a:r>
            <a:r>
              <a:rPr lang="en-GB" dirty="0" err="1" smtClean="0">
                <a:solidFill>
                  <a:schemeClr val="tx1"/>
                </a:solidFill>
              </a:rPr>
              <a:t>en</a:t>
            </a:r>
            <a:r>
              <a:rPr lang="en-GB" dirty="0" smtClean="0">
                <a:solidFill>
                  <a:schemeClr val="tx1"/>
                </a:solidFill>
              </a:rPr>
              <a:t> question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267540" y="4001237"/>
            <a:ext cx="2273860" cy="508466"/>
          </a:xfrm>
          <a:prstGeom prst="roundRect">
            <a:avLst>
              <a:gd name="adj" fmla="val 50000"/>
            </a:avLst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Déconstruction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25" idx="2"/>
            <a:endCxn id="11" idx="0"/>
          </p:cNvCxnSpPr>
          <p:nvPr/>
        </p:nvCxnSpPr>
        <p:spPr>
          <a:xfrm>
            <a:off x="2355629" y="1735994"/>
            <a:ext cx="888534" cy="294439"/>
          </a:xfrm>
          <a:prstGeom prst="straightConnector1">
            <a:avLst/>
          </a:prstGeom>
          <a:ln w="19050">
            <a:solidFill>
              <a:srgbClr val="D31719"/>
            </a:solidFill>
            <a:tailEnd type="arrow"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1" name="Connecteur droit avec flèche 20"/>
          <p:cNvCxnSpPr>
            <a:stCxn id="24" idx="2"/>
            <a:endCxn id="11" idx="0"/>
          </p:cNvCxnSpPr>
          <p:nvPr/>
        </p:nvCxnSpPr>
        <p:spPr>
          <a:xfrm flipH="1">
            <a:off x="3244163" y="1730480"/>
            <a:ext cx="1081899" cy="299953"/>
          </a:xfrm>
          <a:prstGeom prst="straightConnector1">
            <a:avLst/>
          </a:prstGeom>
          <a:ln w="19050">
            <a:solidFill>
              <a:srgbClr val="D31719"/>
            </a:solidFill>
            <a:tailEnd type="arrow"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2" name="Flèche courbée vers la gauche 21"/>
          <p:cNvSpPr/>
          <p:nvPr/>
        </p:nvSpPr>
        <p:spPr>
          <a:xfrm rot="20423577">
            <a:off x="4443675" y="1964314"/>
            <a:ext cx="990021" cy="1820466"/>
          </a:xfrm>
          <a:prstGeom prst="curvedLeftArrow">
            <a:avLst>
              <a:gd name="adj1" fmla="val 13052"/>
              <a:gd name="adj2" fmla="val 31037"/>
              <a:gd name="adj3" fmla="val 25000"/>
            </a:avLst>
          </a:prstGeom>
          <a:solidFill>
            <a:srgbClr val="D31719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3" name="Connecteur droit avec flèche 22"/>
          <p:cNvCxnSpPr>
            <a:stCxn id="30" idx="3"/>
            <a:endCxn id="17" idx="1"/>
          </p:cNvCxnSpPr>
          <p:nvPr/>
        </p:nvCxnSpPr>
        <p:spPr>
          <a:xfrm flipV="1">
            <a:off x="5977869" y="1427977"/>
            <a:ext cx="281467" cy="1411962"/>
          </a:xfrm>
          <a:prstGeom prst="straightConnector1">
            <a:avLst/>
          </a:prstGeom>
          <a:ln>
            <a:solidFill>
              <a:srgbClr val="D84B23"/>
            </a:solidFill>
            <a:tailEnd type="arrow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3596985" y="1226425"/>
            <a:ext cx="1458153" cy="504055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Contexte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1626552" y="1231938"/>
            <a:ext cx="1458153" cy="504056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Individu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6" name="Connecteur droit avec flèche 25"/>
          <p:cNvCxnSpPr>
            <a:stCxn id="30" idx="3"/>
            <a:endCxn id="16" idx="1"/>
          </p:cNvCxnSpPr>
          <p:nvPr/>
        </p:nvCxnSpPr>
        <p:spPr>
          <a:xfrm flipV="1">
            <a:off x="5977869" y="2138631"/>
            <a:ext cx="289671" cy="701308"/>
          </a:xfrm>
          <a:prstGeom prst="straightConnector1">
            <a:avLst/>
          </a:prstGeom>
          <a:ln>
            <a:solidFill>
              <a:srgbClr val="D84B23"/>
            </a:solidFill>
            <a:tailEnd type="arrow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30" idx="3"/>
            <a:endCxn id="15" idx="1"/>
          </p:cNvCxnSpPr>
          <p:nvPr/>
        </p:nvCxnSpPr>
        <p:spPr>
          <a:xfrm>
            <a:off x="5977869" y="2839939"/>
            <a:ext cx="289671" cy="4305"/>
          </a:xfrm>
          <a:prstGeom prst="straightConnector1">
            <a:avLst/>
          </a:prstGeom>
          <a:ln>
            <a:solidFill>
              <a:srgbClr val="D84B23"/>
            </a:solidFill>
            <a:tailEnd type="arrow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30" idx="3"/>
            <a:endCxn id="18" idx="1"/>
          </p:cNvCxnSpPr>
          <p:nvPr/>
        </p:nvCxnSpPr>
        <p:spPr>
          <a:xfrm>
            <a:off x="5977869" y="2839939"/>
            <a:ext cx="289671" cy="709918"/>
          </a:xfrm>
          <a:prstGeom prst="straightConnector1">
            <a:avLst/>
          </a:prstGeom>
          <a:ln>
            <a:solidFill>
              <a:srgbClr val="D84B23"/>
            </a:solidFill>
            <a:tailEnd type="arrow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30" idx="3"/>
            <a:endCxn id="19" idx="1"/>
          </p:cNvCxnSpPr>
          <p:nvPr/>
        </p:nvCxnSpPr>
        <p:spPr>
          <a:xfrm>
            <a:off x="5977869" y="2839939"/>
            <a:ext cx="289671" cy="1415531"/>
          </a:xfrm>
          <a:prstGeom prst="straightConnector1">
            <a:avLst/>
          </a:prstGeom>
          <a:ln>
            <a:solidFill>
              <a:srgbClr val="D84B23"/>
            </a:solidFill>
            <a:tailEnd type="arrow"/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68868" y="2578835"/>
            <a:ext cx="1109001" cy="52220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chemeClr val="tx1"/>
                </a:solidFill>
              </a:rPr>
              <a:t>Effet Miroir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76</Words>
  <Application>Microsoft Office PowerPoint</Application>
  <PresentationFormat>Affichage à l'écran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Jana Quinte</dc:creator>
  <cp:lastModifiedBy>Kim Leuzinger</cp:lastModifiedBy>
  <cp:revision>11</cp:revision>
  <dcterms:created xsi:type="dcterms:W3CDTF">2020-05-11T16:25:43Z</dcterms:created>
  <dcterms:modified xsi:type="dcterms:W3CDTF">2020-06-24T07:35:58Z</dcterms:modified>
</cp:coreProperties>
</file>