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63743" autoAdjust="0"/>
  </p:normalViewPr>
  <p:slideViewPr>
    <p:cSldViewPr snapToGrid="0">
      <p:cViewPr varScale="1">
        <p:scale>
          <a:sx n="56" d="100"/>
          <a:sy n="56" d="100"/>
        </p:scale>
        <p:origin x="2246" y="38"/>
      </p:cViewPr>
      <p:guideLst/>
    </p:cSldViewPr>
  </p:slideViewPr>
  <p:notesTextViewPr>
    <p:cViewPr>
      <p:scale>
        <a:sx n="1" d="1"/>
        <a:sy n="1" d="1"/>
      </p:scale>
      <p:origin x="0" y="-1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3A667-3292-4CBF-8620-AFC295469CA3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B4E3B-F0A6-4D77-A76A-24F1419FD6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51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Chacun d’entre nous </a:t>
            </a:r>
            <a:r>
              <a:rPr lang="fr-FR" dirty="0" smtClean="0"/>
              <a:t>est</a:t>
            </a:r>
            <a:r>
              <a:rPr lang="fr-FR" baseline="0" dirty="0" smtClean="0"/>
              <a:t> doté</a:t>
            </a:r>
            <a:r>
              <a:rPr lang="fr-FR" dirty="0" smtClean="0"/>
              <a:t> d’un</a:t>
            </a:r>
            <a:r>
              <a:rPr lang="fr-FR" baseline="0" dirty="0" smtClean="0"/>
              <a:t> </a:t>
            </a:r>
            <a:r>
              <a:rPr lang="fr-FR" baseline="0" dirty="0" smtClean="0"/>
              <a:t>« </a:t>
            </a:r>
            <a:r>
              <a:rPr lang="fr-FR" baseline="0" dirty="0" smtClean="0"/>
              <a:t>Moi </a:t>
            </a:r>
            <a:r>
              <a:rPr lang="fr-FR" baseline="0" dirty="0" smtClean="0"/>
              <a:t>social » et </a:t>
            </a:r>
            <a:r>
              <a:rPr lang="fr-FR" baseline="0" dirty="0" smtClean="0"/>
              <a:t>d’un </a:t>
            </a:r>
            <a:r>
              <a:rPr lang="fr-FR" baseline="0" dirty="0" smtClean="0"/>
              <a:t>« </a:t>
            </a:r>
            <a:r>
              <a:rPr lang="fr-FR" baseline="0" dirty="0" smtClean="0"/>
              <a:t>Moi </a:t>
            </a:r>
            <a:r>
              <a:rPr lang="fr-FR" baseline="0" dirty="0" smtClean="0"/>
              <a:t>authentique ». Ces deux aspects du </a:t>
            </a:r>
            <a:r>
              <a:rPr lang="fr-FR" baseline="0" dirty="0" smtClean="0"/>
              <a:t>Moi </a:t>
            </a:r>
            <a:r>
              <a:rPr lang="fr-FR" baseline="0" dirty="0" smtClean="0"/>
              <a:t>peuvent avoir une part plus ou moins importante en fonction du contexte auquel nous sommes confrontés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Pour les enfants très jeunes, la part </a:t>
            </a:r>
            <a:r>
              <a:rPr lang="fr-FR" baseline="0" dirty="0" smtClean="0"/>
              <a:t>de Moi </a:t>
            </a:r>
            <a:r>
              <a:rPr lang="fr-FR" baseline="0" dirty="0" smtClean="0"/>
              <a:t>authentique est plus importante. Le </a:t>
            </a:r>
            <a:r>
              <a:rPr lang="fr-FR" baseline="0" dirty="0" smtClean="0"/>
              <a:t>Moi </a:t>
            </a:r>
            <a:r>
              <a:rPr lang="fr-FR" baseline="0" dirty="0" smtClean="0"/>
              <a:t>social grandi et prend plus de place avec la </a:t>
            </a:r>
            <a:r>
              <a:rPr lang="fr-FR" baseline="0" dirty="0" smtClean="0"/>
              <a:t>socialisation, ce </a:t>
            </a:r>
            <a:r>
              <a:rPr lang="fr-FR" baseline="0" dirty="0" smtClean="0"/>
              <a:t>qui peut aboutir à un déséquilibre au détriment du </a:t>
            </a:r>
            <a:r>
              <a:rPr lang="fr-FR" baseline="0" dirty="0" smtClean="0"/>
              <a:t>Moi </a:t>
            </a:r>
            <a:r>
              <a:rPr lang="fr-FR" baseline="0" dirty="0" smtClean="0"/>
              <a:t>authentique. D’où l’importance d’une réflexion sur soi</a:t>
            </a:r>
            <a:r>
              <a:rPr lang="fr-FR" baseline="0" dirty="0" smtClean="0"/>
              <a:t>.</a:t>
            </a:r>
          </a:p>
          <a:p>
            <a:endParaRPr lang="fr-FR" baseline="0" dirty="0" smtClean="0"/>
          </a:p>
          <a:p>
            <a:r>
              <a:rPr lang="fr-FR" baseline="0" dirty="0" smtClean="0"/>
              <a:t>Dans nos formations, nous proposons </a:t>
            </a:r>
            <a:r>
              <a:rPr lang="fr-FR" baseline="0" dirty="0" smtClean="0"/>
              <a:t>d’accompagner </a:t>
            </a:r>
            <a:r>
              <a:rPr lang="fr-FR" baseline="0" dirty="0" smtClean="0"/>
              <a:t>cette réflexion sur soi, la compréhension du contexte social propre à chacun. Nous sensibilisons à la recherche d’équilibre entre ces deux Moi.</a:t>
            </a:r>
          </a:p>
          <a:p>
            <a:endParaRPr lang="fr-F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Sources: </a:t>
            </a:r>
            <a:endParaRPr lang="fr-F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Chalmel</a:t>
            </a:r>
            <a:r>
              <a:rPr lang="fr-FR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L. (2018).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aider l’individu à (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)construire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 compétences langagières tout au long de sa vie, faut-il risquer le pédagogique ? Dans G.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Komur-Thilloy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S.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Djordjevic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</a:t>
            </a:r>
            <a:r>
              <a:rPr lang="fr-F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.).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L’école, ses enfants et ses langues.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Paris :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Orizons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B4E3B-F0A6-4D77-A76A-24F1419FD66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40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76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3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6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36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49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37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2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5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0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41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4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4559-AF87-4595-954F-3A9D4E1D067A}" type="datetimeFigureOut">
              <a:rPr lang="fr-FR" smtClean="0"/>
              <a:t>05/06/2020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96A9-2FC8-4CEB-BC93-0DA62E8BA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02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404091" y="407420"/>
            <a:ext cx="822960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fr-FR" sz="2800" b="1" dirty="0" smtClean="0">
                <a:solidFill>
                  <a:srgbClr val="D31718"/>
                </a:solidFill>
                <a:latin typeface="Calibri"/>
                <a:ea typeface="+mn-ea"/>
                <a:cs typeface="+mn-cs"/>
              </a:rPr>
              <a:t>Moi social et moi authentique</a:t>
            </a:r>
            <a:endParaRPr lang="fr-FR" sz="2800" b="1" dirty="0">
              <a:solidFill>
                <a:srgbClr val="D31718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7255" y="1999876"/>
            <a:ext cx="7943272" cy="3344196"/>
          </a:xfrm>
          <a:prstGeom prst="rect">
            <a:avLst/>
          </a:prstGeom>
          <a:solidFill>
            <a:schemeClr val="bg1">
              <a:alpha val="59000"/>
            </a:schemeClr>
          </a:solidFill>
          <a:ln w="19050">
            <a:solidFill>
              <a:srgbClr val="CC7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68851" y="3409671"/>
            <a:ext cx="1440160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D94B2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D94B23"/>
                </a:solidFill>
              </a:rPr>
              <a:t>Moi social</a:t>
            </a:r>
            <a:endParaRPr lang="fr-FR" dirty="0">
              <a:solidFill>
                <a:srgbClr val="D94B2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8491" y="1549892"/>
            <a:ext cx="1161717" cy="457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CC7839"/>
                </a:solidFill>
              </a:rPr>
              <a:t>Moi</a:t>
            </a:r>
            <a:endParaRPr lang="fr-FR" sz="2000" b="1" dirty="0">
              <a:solidFill>
                <a:srgbClr val="CC7839"/>
              </a:solidFill>
            </a:endParaRPr>
          </a:p>
        </p:txBody>
      </p:sp>
      <p:sp>
        <p:nvSpPr>
          <p:cNvPr id="11" name="Flèche courbée vers le bas 10"/>
          <p:cNvSpPr/>
          <p:nvPr/>
        </p:nvSpPr>
        <p:spPr>
          <a:xfrm flipH="1" flipV="1">
            <a:off x="1858817" y="4374852"/>
            <a:ext cx="5082640" cy="432048"/>
          </a:xfrm>
          <a:prstGeom prst="curvedDownArrow">
            <a:avLst>
              <a:gd name="adj1" fmla="val 28935"/>
              <a:gd name="adj2" fmla="val 115186"/>
              <a:gd name="adj3" fmla="val 25000"/>
            </a:avLst>
          </a:prstGeom>
          <a:noFill/>
          <a:ln w="19050">
            <a:solidFill>
              <a:srgbClr val="3E89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rgbClr val="3C8BA8"/>
              </a:solidFill>
            </a:endParaRPr>
          </a:p>
        </p:txBody>
      </p:sp>
      <p:sp>
        <p:nvSpPr>
          <p:cNvPr id="12" name="Flèche courbée vers le bas 11"/>
          <p:cNvSpPr/>
          <p:nvPr/>
        </p:nvSpPr>
        <p:spPr>
          <a:xfrm rot="10800000" flipH="1" flipV="1">
            <a:off x="1858818" y="2555888"/>
            <a:ext cx="5082639" cy="437849"/>
          </a:xfrm>
          <a:prstGeom prst="curvedDownArrow">
            <a:avLst>
              <a:gd name="adj1" fmla="val 25000"/>
              <a:gd name="adj2" fmla="val 105551"/>
              <a:gd name="adj3" fmla="val 25000"/>
            </a:avLst>
          </a:prstGeom>
          <a:noFill/>
          <a:ln w="19050">
            <a:solidFill>
              <a:srgbClr val="3E89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rgbClr val="3C8BA8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89340" y="3409671"/>
            <a:ext cx="1440160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0F685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F6852"/>
                </a:solidFill>
              </a:rPr>
              <a:t>Moi authentique</a:t>
            </a:r>
            <a:endParaRPr lang="fr-FR" dirty="0">
              <a:solidFill>
                <a:srgbClr val="0F6852"/>
              </a:solidFill>
            </a:endParaRPr>
          </a:p>
        </p:txBody>
      </p:sp>
      <p:cxnSp>
        <p:nvCxnSpPr>
          <p:cNvPr id="14" name="Connecteur droit avec flèche 13"/>
          <p:cNvCxnSpPr>
            <a:stCxn id="9" idx="3"/>
            <a:endCxn id="13" idx="1"/>
          </p:cNvCxnSpPr>
          <p:nvPr/>
        </p:nvCxnSpPr>
        <p:spPr>
          <a:xfrm>
            <a:off x="2709011" y="3697703"/>
            <a:ext cx="3480329" cy="0"/>
          </a:xfrm>
          <a:prstGeom prst="straightConnector1">
            <a:avLst/>
          </a:prstGeom>
          <a:ln w="28575">
            <a:solidFill>
              <a:srgbClr val="3E89A8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3119580" y="3319355"/>
            <a:ext cx="2641600" cy="743619"/>
          </a:xfrm>
          <a:prstGeom prst="ellipse">
            <a:avLst/>
          </a:prstGeom>
          <a:solidFill>
            <a:schemeClr val="bg1">
              <a:alpha val="92000"/>
            </a:schemeClr>
          </a:solidFill>
          <a:ln w="19050">
            <a:solidFill>
              <a:srgbClr val="3E89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3F8AA9"/>
                </a:solidFill>
              </a:rPr>
              <a:t>Recherche permanente d’équilibre</a:t>
            </a:r>
            <a:endParaRPr lang="fr-FR" sz="1400" b="1" dirty="0">
              <a:solidFill>
                <a:srgbClr val="3F8AA9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095779" y="2561689"/>
            <a:ext cx="2641600" cy="576064"/>
          </a:xfrm>
          <a:prstGeom prst="ellipse">
            <a:avLst/>
          </a:prstGeom>
          <a:solidFill>
            <a:schemeClr val="bg1">
              <a:alpha val="75000"/>
            </a:schemeClr>
          </a:solidFill>
          <a:ln w="19050">
            <a:solidFill>
              <a:srgbClr val="3E89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3F8AA9"/>
                </a:solidFill>
              </a:rPr>
              <a:t>Réflexion sur soi</a:t>
            </a:r>
          </a:p>
        </p:txBody>
      </p:sp>
      <p:sp>
        <p:nvSpPr>
          <p:cNvPr id="17" name="Ellipse 16"/>
          <p:cNvSpPr/>
          <p:nvPr/>
        </p:nvSpPr>
        <p:spPr>
          <a:xfrm>
            <a:off x="3128375" y="4224926"/>
            <a:ext cx="2641600" cy="576064"/>
          </a:xfrm>
          <a:prstGeom prst="ellipse">
            <a:avLst/>
          </a:prstGeom>
          <a:solidFill>
            <a:schemeClr val="bg1">
              <a:alpha val="75000"/>
            </a:schemeClr>
          </a:solidFill>
          <a:ln w="19050">
            <a:solidFill>
              <a:srgbClr val="3E89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rgbClr val="3F8AA9"/>
                </a:solidFill>
              </a:rPr>
              <a:t>Dénaturation / Socialisation</a:t>
            </a:r>
          </a:p>
        </p:txBody>
      </p:sp>
    </p:spTree>
    <p:extLst>
      <p:ext uri="{BB962C8B-B14F-4D97-AF65-F5344CB8AC3E}">
        <p14:creationId xmlns:p14="http://schemas.microsoft.com/office/powerpoint/2010/main" val="2837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27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Jana Quinte</dc:creator>
  <cp:lastModifiedBy>Kim Leuzinger</cp:lastModifiedBy>
  <cp:revision>7</cp:revision>
  <dcterms:created xsi:type="dcterms:W3CDTF">2020-05-11T16:25:43Z</dcterms:created>
  <dcterms:modified xsi:type="dcterms:W3CDTF">2020-06-05T10:26:45Z</dcterms:modified>
</cp:coreProperties>
</file>