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54058" autoAdjust="0"/>
  </p:normalViewPr>
  <p:slideViewPr>
    <p:cSldViewPr snapToGrid="0">
      <p:cViewPr varScale="1">
        <p:scale>
          <a:sx n="47" d="100"/>
          <a:sy n="47" d="100"/>
        </p:scale>
        <p:origin x="25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B1C27-DDF4-40C7-BC2E-C09B6CDBB41D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FE1A4-8783-4E97-8EEE-D05DA5D693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99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David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Kolb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développe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 théorie du « savoir expérientiel »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1984,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s’appuyant entre autres sur les travaux de 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Dewey, de Freire et de 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Piaget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Kolb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identifié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modes d’apprentissage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expérientiel : l’expérience concrète (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l’observation réfléchie (OR), la conceptualisation abstraite (CA)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l’expérimentation active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L’apprentissage se construit pour lui par la mise en relation et la confrontation de ces différents modes.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L’expérience concrète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lors de laquelle l’individu se base sur les caractéristiques tangibles et ressenties de 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l’expérience immédiate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fr-F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Erlebnis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Il apprend par les sentiments et à partir d’expériences précises, il entretient des rapports humains et est réceptif aux sentiments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L’observation réfléchie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: Pendant et après l’expérience, l’apprenant apprend par la réflexion: il observe attentivement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avant de porter un jugement, il perçoit les choses de différents points de vue et cherche le sens des choses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Il est alors capable de se décrire son expérience et l’impact qu’elle a sur lui et son contexte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conceptualisation abstraite :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L’apprenant analyse les idées. Il met des mots sur les savoirs issus de l’expérience en question et tente de comprendre intellectuellement la situation. Il doit 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créer des concepts qui intègrent les observations dans des théories logiquement </a:t>
            </a:r>
            <a:r>
              <a:rPr lang="fr-FR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valables</a:t>
            </a:r>
            <a:r>
              <a:rPr lang="fr-FR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L’expérimentation active 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l’apprenant met en action et expérimente ce qui a été créé,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utilise ces théories par exemple pour prendre des décisions et résoudre des problèmes.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Sources: 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Kolb</a:t>
            </a:r>
            <a:r>
              <a:rPr lang="en-US" dirty="0" smtClean="0">
                <a:effectLst/>
              </a:rPr>
              <a:t>, D. A. (1984). </a:t>
            </a:r>
            <a:r>
              <a:rPr lang="en-US" i="1" dirty="0" smtClean="0">
                <a:effectLst/>
              </a:rPr>
              <a:t>Experiential learning: Experience as the source of learning and development</a:t>
            </a:r>
            <a:r>
              <a:rPr lang="en-US" dirty="0" smtClean="0">
                <a:effectLst/>
              </a:rPr>
              <a:t>. Englewood Cliffs : Prentice Hall.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FE1A4-8783-4E97-8EEE-D05DA5D693E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38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76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43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26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6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7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2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0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0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41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4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02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331640" y="548680"/>
            <a:ext cx="6480720" cy="576064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76456" y="5517232"/>
            <a:ext cx="467036" cy="365125"/>
          </a:xfrm>
        </p:spPr>
        <p:txBody>
          <a:bodyPr/>
          <a:lstStyle/>
          <a:p>
            <a:fld id="{90E15BD9-CCAF-4192-B5B6-AAD399F71479}" type="slidenum">
              <a:rPr lang="fr-FR" smtClean="0"/>
              <a:t>1</a:t>
            </a:fld>
            <a:endParaRPr lang="fr-FR" dirty="0"/>
          </a:p>
        </p:txBody>
      </p:sp>
      <p:sp>
        <p:nvSpPr>
          <p:cNvPr id="8" name="Chevron 7"/>
          <p:cNvSpPr/>
          <p:nvPr/>
        </p:nvSpPr>
        <p:spPr>
          <a:xfrm rot="2322102">
            <a:off x="6725308" y="1306641"/>
            <a:ext cx="576303" cy="72000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 rot="18452177">
            <a:off x="1662740" y="1428488"/>
            <a:ext cx="576064" cy="72008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 rot="13779537">
            <a:off x="1720510" y="4817711"/>
            <a:ext cx="576064" cy="72008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 rot="7621503">
            <a:off x="6883128" y="4811865"/>
            <a:ext cx="576064" cy="72008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2586234" y="1628800"/>
            <a:ext cx="4001990" cy="3589150"/>
            <a:chOff x="2411760" y="1340768"/>
            <a:chExt cx="4240850" cy="4277897"/>
          </a:xfrm>
        </p:grpSpPr>
        <p:sp>
          <p:nvSpPr>
            <p:cNvPr id="13" name="Flèche à quatre pointes 12"/>
            <p:cNvSpPr/>
            <p:nvPr/>
          </p:nvSpPr>
          <p:spPr>
            <a:xfrm>
              <a:off x="2411760" y="1340768"/>
              <a:ext cx="4240850" cy="4277897"/>
            </a:xfrm>
            <a:prstGeom prst="quadArrow">
              <a:avLst>
                <a:gd name="adj1" fmla="val 1726"/>
                <a:gd name="adj2" fmla="val 7415"/>
                <a:gd name="adj3" fmla="val 5931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3779912" y="2236288"/>
              <a:ext cx="1584176" cy="51800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Saisie par appréhension</a:t>
              </a:r>
              <a:endParaRPr lang="fr-FR" sz="1400" dirty="0"/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4716016" y="3198607"/>
              <a:ext cx="1584176" cy="51800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Transformation par intention</a:t>
              </a:r>
              <a:endParaRPr lang="fr-FR" sz="1400" dirty="0"/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3797758" y="4149080"/>
              <a:ext cx="1584176" cy="51800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Saisie par compréhension</a:t>
              </a:r>
              <a:endParaRPr lang="fr-FR" sz="1400" dirty="0"/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2771800" y="3220713"/>
              <a:ext cx="1584176" cy="51800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Transformation par extension</a:t>
              </a:r>
              <a:endParaRPr lang="fr-FR" sz="1400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3484450" y="5797409"/>
            <a:ext cx="2160240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Conceptualisation abstraite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84450" y="327154"/>
            <a:ext cx="2160240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Expérience concrète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32240" y="3097570"/>
            <a:ext cx="2160240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Observation réfléchie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1520" y="3068960"/>
            <a:ext cx="2160240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Expérimentation active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51520" y="22552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162585"/>
                </a:solidFill>
                <a:latin typeface="+mj-lt"/>
                <a:ea typeface="+mj-ea"/>
                <a:cs typeface="+mj-cs"/>
              </a:rPr>
              <a:t>Savoir expérientiel selon D. </a:t>
            </a:r>
            <a:r>
              <a:rPr lang="fr-FR" sz="2000" b="1" dirty="0" err="1">
                <a:solidFill>
                  <a:srgbClr val="162585"/>
                </a:solidFill>
                <a:latin typeface="+mj-lt"/>
                <a:ea typeface="+mj-ea"/>
                <a:cs typeface="+mj-cs"/>
              </a:rPr>
              <a:t>Kolb</a:t>
            </a:r>
            <a:r>
              <a:rPr lang="fr-FR" sz="2000" b="1" dirty="0">
                <a:solidFill>
                  <a:srgbClr val="162585"/>
                </a:solidFill>
                <a:latin typeface="+mj-lt"/>
                <a:ea typeface="+mj-ea"/>
                <a:cs typeface="+mj-cs"/>
              </a:rPr>
              <a:t> (1984)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418047" y="1131392"/>
            <a:ext cx="24631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Apprendre par les </a:t>
            </a:r>
            <a:r>
              <a:rPr lang="fr-FR" sz="1400" dirty="0" smtClean="0"/>
              <a:t>sentiments, </a:t>
            </a:r>
            <a:r>
              <a:rPr lang="fr-FR" sz="1400" dirty="0"/>
              <a:t>à partir d'expériences précises</a:t>
            </a:r>
          </a:p>
          <a:p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768820" y="3910763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Apprendre par la </a:t>
            </a:r>
            <a:r>
              <a:rPr lang="fr-FR" sz="1400" dirty="0" smtClean="0"/>
              <a:t>réflexion</a:t>
            </a:r>
            <a:endParaRPr lang="fr-FR" sz="1400" dirty="0"/>
          </a:p>
        </p:txBody>
      </p:sp>
      <p:sp>
        <p:nvSpPr>
          <p:cNvPr id="25" name="Rectangle 24"/>
          <p:cNvSpPr/>
          <p:nvPr/>
        </p:nvSpPr>
        <p:spPr>
          <a:xfrm>
            <a:off x="3518447" y="5390840"/>
            <a:ext cx="2141984" cy="308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Apprendre par la </a:t>
            </a:r>
            <a:r>
              <a:rPr lang="fr-FR" sz="1400" dirty="0" smtClean="0"/>
              <a:t>pensée</a:t>
            </a:r>
            <a:endParaRPr lang="fr-FR" sz="1400" dirty="0"/>
          </a:p>
        </p:txBody>
      </p:sp>
      <p:sp>
        <p:nvSpPr>
          <p:cNvPr id="26" name="Rectangle 25"/>
          <p:cNvSpPr/>
          <p:nvPr/>
        </p:nvSpPr>
        <p:spPr>
          <a:xfrm>
            <a:off x="355632" y="3789040"/>
            <a:ext cx="2200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Apprendre par </a:t>
            </a:r>
            <a:r>
              <a:rPr lang="fr-FR" sz="1400" dirty="0" smtClean="0"/>
              <a:t>l‘action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374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58</Words>
  <Application>Microsoft Office PowerPoint</Application>
  <PresentationFormat>Affichage à l'écran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Jana Quinte</dc:creator>
  <cp:lastModifiedBy>Kim Leuzinger</cp:lastModifiedBy>
  <cp:revision>9</cp:revision>
  <dcterms:created xsi:type="dcterms:W3CDTF">2020-05-11T16:25:43Z</dcterms:created>
  <dcterms:modified xsi:type="dcterms:W3CDTF">2020-06-05T10:29:36Z</dcterms:modified>
</cp:coreProperties>
</file>