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58108" autoAdjust="0"/>
  </p:normalViewPr>
  <p:slideViewPr>
    <p:cSldViewPr snapToGrid="0">
      <p:cViewPr varScale="1">
        <p:scale>
          <a:sx n="51" d="100"/>
          <a:sy n="51" d="100"/>
        </p:scale>
        <p:origin x="2390"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2F407F-8D6C-4281-8796-29FEA2F37184}" type="datetimeFigureOut">
              <a:rPr lang="fr-FR" smtClean="0"/>
              <a:t>02/06/2020</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B01F8-2BD4-4DEA-B85D-DA74B4022FB0}" type="slidenum">
              <a:rPr lang="fr-FR" smtClean="0"/>
              <a:t>‹N°›</a:t>
            </a:fld>
            <a:endParaRPr lang="fr-FR"/>
          </a:p>
        </p:txBody>
      </p:sp>
    </p:spTree>
    <p:extLst>
      <p:ext uri="{BB962C8B-B14F-4D97-AF65-F5344CB8AC3E}">
        <p14:creationId xmlns:p14="http://schemas.microsoft.com/office/powerpoint/2010/main" val="1681714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smtClean="0">
                <a:solidFill>
                  <a:schemeClr val="tx1"/>
                </a:solidFill>
                <a:effectLst/>
                <a:latin typeface="+mn-lt"/>
                <a:ea typeface="+mn-ea"/>
                <a:cs typeface="+mn-cs"/>
              </a:rPr>
              <a:t>Traduire,</a:t>
            </a:r>
            <a:r>
              <a:rPr lang="fr-FR" sz="1200" kern="1200" baseline="0" dirty="0" smtClean="0">
                <a:solidFill>
                  <a:schemeClr val="tx1"/>
                </a:solidFill>
                <a:effectLst/>
                <a:latin typeface="+mn-lt"/>
                <a:ea typeface="+mn-ea"/>
                <a:cs typeface="+mn-cs"/>
              </a:rPr>
              <a:t> </a:t>
            </a:r>
            <a:r>
              <a:rPr lang="fr-FR" sz="1200" b="0" kern="1200" baseline="0" dirty="0" smtClean="0">
                <a:solidFill>
                  <a:schemeClr val="tx1"/>
                </a:solidFill>
                <a:effectLst/>
                <a:latin typeface="+mn-lt"/>
                <a:ea typeface="+mn-ea"/>
                <a:cs typeface="+mn-cs"/>
              </a:rPr>
              <a:t>c’est dire </a:t>
            </a:r>
            <a:r>
              <a:rPr lang="fr-FR" sz="1200" b="0" i="1" kern="1200" baseline="0" dirty="0" smtClean="0">
                <a:solidFill>
                  <a:schemeClr val="tx1"/>
                </a:solidFill>
                <a:effectLst/>
                <a:latin typeface="+mn-lt"/>
                <a:ea typeface="+mn-ea"/>
                <a:cs typeface="+mn-cs"/>
              </a:rPr>
              <a:t>presque</a:t>
            </a:r>
            <a:r>
              <a:rPr lang="fr-FR" sz="1200" b="0" kern="1200" baseline="0" dirty="0" smtClean="0">
                <a:solidFill>
                  <a:schemeClr val="tx1"/>
                </a:solidFill>
                <a:effectLst/>
                <a:latin typeface="+mn-lt"/>
                <a:ea typeface="+mn-ea"/>
                <a:cs typeface="+mn-cs"/>
              </a:rPr>
              <a:t> la même chose : la </a:t>
            </a:r>
            <a:r>
              <a:rPr lang="fr-FR" sz="1200" kern="1200" dirty="0" smtClean="0">
                <a:solidFill>
                  <a:schemeClr val="tx1"/>
                </a:solidFill>
                <a:effectLst/>
                <a:latin typeface="+mn-lt"/>
                <a:ea typeface="+mn-ea"/>
                <a:cs typeface="+mn-cs"/>
              </a:rPr>
              <a:t>traduction met en effet particulièrement bien en relief les difficultés de compréhension</a:t>
            </a:r>
            <a:r>
              <a:rPr lang="fr-FR" sz="1200" kern="1200" baseline="0" dirty="0" smtClean="0">
                <a:solidFill>
                  <a:schemeClr val="tx1"/>
                </a:solidFill>
                <a:effectLst/>
                <a:latin typeface="+mn-lt"/>
                <a:ea typeface="+mn-ea"/>
                <a:cs typeface="+mn-cs"/>
              </a:rPr>
              <a:t> et de transmission de tout message. Ces difficultés sont toutefois présentes, bien que de façon moins évidente, dans toute situation de communication, y compris monolingue. </a:t>
            </a:r>
          </a:p>
          <a:p>
            <a:endParaRPr lang="fr-FR" sz="1200" kern="1200" baseline="0" dirty="0" smtClean="0">
              <a:solidFill>
                <a:schemeClr val="tx1"/>
              </a:solidFill>
              <a:effectLst/>
              <a:latin typeface="+mn-lt"/>
              <a:ea typeface="+mn-ea"/>
              <a:cs typeface="+mn-cs"/>
            </a:endParaRPr>
          </a:p>
          <a:p>
            <a:r>
              <a:rPr lang="fr-FR" sz="1200" kern="1200" baseline="0" dirty="0" smtClean="0">
                <a:solidFill>
                  <a:schemeClr val="tx1"/>
                </a:solidFill>
                <a:effectLst/>
                <a:latin typeface="+mn-lt"/>
                <a:ea typeface="+mn-ea"/>
                <a:cs typeface="+mn-cs"/>
              </a:rPr>
              <a:t>Chaque fois que quelqu’un s’adresse à nous, dans notre langue ou dans une autre, oralement ou par écrit, nous « traduisons » ce qui nous est dit. Le sens d’un énoncé est toujours (</a:t>
            </a:r>
            <a:r>
              <a:rPr lang="fr-FR" sz="1200" kern="1200" baseline="0" dirty="0" err="1" smtClean="0">
                <a:solidFill>
                  <a:schemeClr val="tx1"/>
                </a:solidFill>
                <a:effectLst/>
                <a:latin typeface="+mn-lt"/>
                <a:ea typeface="+mn-ea"/>
                <a:cs typeface="+mn-cs"/>
              </a:rPr>
              <a:t>re</a:t>
            </a:r>
            <a:r>
              <a:rPr lang="fr-FR" sz="1200" kern="1200" baseline="0" dirty="0" smtClean="0">
                <a:solidFill>
                  <a:schemeClr val="tx1"/>
                </a:solidFill>
                <a:effectLst/>
                <a:latin typeface="+mn-lt"/>
                <a:ea typeface="+mn-ea"/>
                <a:cs typeface="+mn-cs"/>
              </a:rPr>
              <a:t>)négocié en fonction de différents facteurs.</a:t>
            </a:r>
          </a:p>
          <a:p>
            <a:endParaRPr lang="fr-FR" sz="1200" kern="1200" dirty="0" smtClean="0">
              <a:solidFill>
                <a:schemeClr val="tx1"/>
              </a:solidFill>
              <a:effectLst/>
              <a:latin typeface="+mn-lt"/>
              <a:ea typeface="+mn-ea"/>
              <a:cs typeface="+mn-cs"/>
            </a:endParaRPr>
          </a:p>
          <a:p>
            <a:pPr marL="228600" indent="-228600">
              <a:buAutoNum type="arabicPeriod"/>
            </a:pPr>
            <a:r>
              <a:rPr lang="fr-FR" sz="1200" kern="1200" dirty="0" smtClean="0">
                <a:solidFill>
                  <a:schemeClr val="tx1"/>
                </a:solidFill>
                <a:effectLst/>
                <a:latin typeface="+mn-lt"/>
                <a:ea typeface="+mn-ea"/>
                <a:cs typeface="+mn-cs"/>
              </a:rPr>
              <a:t>Facteurs linguistiques : </a:t>
            </a:r>
            <a:r>
              <a:rPr lang="fr-FR" sz="1200" kern="1200" dirty="0" smtClean="0">
                <a:solidFill>
                  <a:schemeClr val="tx1"/>
                </a:solidFill>
                <a:effectLst/>
                <a:latin typeface="+mn-lt"/>
                <a:ea typeface="+mn-ea"/>
                <a:cs typeface="+mn-cs"/>
              </a:rPr>
              <a:t>globalement, toutes les informations indiquées</a:t>
            </a:r>
            <a:r>
              <a:rPr lang="fr-FR" sz="1200" kern="1200" baseline="0" dirty="0" smtClean="0">
                <a:solidFill>
                  <a:schemeClr val="tx1"/>
                </a:solidFill>
                <a:effectLst/>
                <a:latin typeface="+mn-lt"/>
                <a:ea typeface="+mn-ea"/>
                <a:cs typeface="+mn-cs"/>
              </a:rPr>
              <a:t> dans un dictionnaire : sens (propre et figuré ; dénoté et connoté), étymologie, usages dans la langue</a:t>
            </a:r>
            <a:r>
              <a:rPr lang="fr-FR" sz="1200" kern="1200" baseline="0" smtClean="0">
                <a:solidFill>
                  <a:schemeClr val="tx1"/>
                </a:solidFill>
                <a:effectLst/>
                <a:latin typeface="+mn-lt"/>
                <a:ea typeface="+mn-ea"/>
                <a:cs typeface="+mn-cs"/>
              </a:rPr>
              <a:t>, etc.</a:t>
            </a:r>
          </a:p>
          <a:p>
            <a:pPr marL="228600" indent="-228600">
              <a:buAutoNum type="arabicPeriod"/>
            </a:pPr>
            <a:r>
              <a:rPr lang="fr-FR" sz="1200" kern="1200" baseline="0" dirty="0" smtClean="0">
                <a:solidFill>
                  <a:schemeClr val="tx1"/>
                </a:solidFill>
                <a:effectLst/>
                <a:latin typeface="+mn-lt"/>
                <a:ea typeface="+mn-ea"/>
                <a:cs typeface="+mn-cs"/>
              </a:rPr>
              <a:t>Facteurs </a:t>
            </a:r>
            <a:r>
              <a:rPr lang="fr-FR" sz="1200" kern="1200" baseline="0" dirty="0" smtClean="0">
                <a:solidFill>
                  <a:schemeClr val="tx1"/>
                </a:solidFill>
                <a:effectLst/>
                <a:latin typeface="+mn-lt"/>
                <a:ea typeface="+mn-ea"/>
                <a:cs typeface="+mn-cs"/>
              </a:rPr>
              <a:t>contextuels : tout acte de communication implique un </a:t>
            </a:r>
            <a:r>
              <a:rPr lang="fr-FR" sz="1200" i="1" kern="1200" baseline="0" dirty="0" smtClean="0">
                <a:solidFill>
                  <a:schemeClr val="tx1"/>
                </a:solidFill>
                <a:effectLst/>
                <a:latin typeface="+mn-lt"/>
                <a:ea typeface="+mn-ea"/>
                <a:cs typeface="+mn-cs"/>
              </a:rPr>
              <a:t>je</a:t>
            </a:r>
            <a:r>
              <a:rPr lang="fr-FR" sz="1200" i="0" kern="1200" baseline="0" dirty="0" smtClean="0">
                <a:solidFill>
                  <a:schemeClr val="tx1"/>
                </a:solidFill>
                <a:effectLst/>
                <a:latin typeface="+mn-lt"/>
                <a:ea typeface="+mn-ea"/>
                <a:cs typeface="+mn-cs"/>
              </a:rPr>
              <a:t>, qui </a:t>
            </a:r>
            <a:r>
              <a:rPr lang="fr-FR" sz="1200" kern="1200" baseline="0" dirty="0" smtClean="0">
                <a:solidFill>
                  <a:schemeClr val="tx1"/>
                </a:solidFill>
                <a:effectLst/>
                <a:latin typeface="+mn-lt"/>
                <a:ea typeface="+mn-ea"/>
                <a:cs typeface="+mn-cs"/>
              </a:rPr>
              <a:t>s’exprime à partir d’un </a:t>
            </a:r>
            <a:r>
              <a:rPr lang="fr-FR" sz="1200" b="0" i="1" kern="1200" baseline="0" dirty="0" smtClean="0">
                <a:solidFill>
                  <a:schemeClr val="tx1"/>
                </a:solidFill>
                <a:effectLst/>
                <a:latin typeface="+mn-lt"/>
                <a:ea typeface="+mn-ea"/>
                <a:cs typeface="+mn-cs"/>
              </a:rPr>
              <a:t>ici</a:t>
            </a:r>
            <a:r>
              <a:rPr lang="fr-FR" sz="1200" kern="1200" baseline="0" dirty="0" smtClean="0">
                <a:solidFill>
                  <a:schemeClr val="tx1"/>
                </a:solidFill>
                <a:effectLst/>
                <a:latin typeface="+mn-lt"/>
                <a:ea typeface="+mn-ea"/>
                <a:cs typeface="+mn-cs"/>
              </a:rPr>
              <a:t> et d’un </a:t>
            </a:r>
            <a:r>
              <a:rPr lang="fr-FR" sz="1200" i="1" kern="1200" baseline="0" dirty="0" smtClean="0">
                <a:solidFill>
                  <a:schemeClr val="tx1"/>
                </a:solidFill>
                <a:effectLst/>
                <a:latin typeface="+mn-lt"/>
                <a:ea typeface="+mn-ea"/>
                <a:cs typeface="+mn-cs"/>
              </a:rPr>
              <a:t>maintenant </a:t>
            </a:r>
            <a:r>
              <a:rPr lang="fr-FR" sz="1200" i="0" kern="1200" baseline="0" dirty="0" smtClean="0">
                <a:solidFill>
                  <a:schemeClr val="tx1"/>
                </a:solidFill>
                <a:effectLst/>
                <a:latin typeface="+mn-lt"/>
                <a:ea typeface="+mn-ea"/>
                <a:cs typeface="+mn-cs"/>
              </a:rPr>
              <a:t>propre à la situation d’énonciation (on ne parle jamais « dans l’absolu »)</a:t>
            </a:r>
          </a:p>
          <a:p>
            <a:pPr marL="228600" indent="-228600">
              <a:buAutoNum type="arabicPeriod"/>
            </a:pPr>
            <a:r>
              <a:rPr lang="fr-FR" sz="1200" kern="1200" dirty="0" smtClean="0">
                <a:solidFill>
                  <a:schemeClr val="tx1"/>
                </a:solidFill>
                <a:effectLst/>
                <a:latin typeface="+mn-lt"/>
                <a:ea typeface="+mn-ea"/>
                <a:cs typeface="+mn-cs"/>
              </a:rPr>
              <a:t>Facteurs</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socio-culturels : tout</a:t>
            </a:r>
            <a:r>
              <a:rPr lang="fr-FR" sz="1200" kern="1200" baseline="0" dirty="0" smtClean="0">
                <a:solidFill>
                  <a:schemeClr val="tx1"/>
                </a:solidFill>
                <a:effectLst/>
                <a:latin typeface="+mn-lt"/>
                <a:ea typeface="+mn-ea"/>
                <a:cs typeface="+mn-cs"/>
              </a:rPr>
              <a:t> acte de communication porte les marques de l’arrière-plan socio-culturel de son énonciateur (systèmes social et politique, religion, éducation, profession, âge, etc.). Cet arrière-plan construit une vision du monde orientée par un environnement socio-culturel plus ou moins spécifique.</a:t>
            </a:r>
          </a:p>
          <a:p>
            <a:pPr marL="228600" indent="-228600">
              <a:buAutoNum type="arabicPeriod"/>
            </a:pPr>
            <a:r>
              <a:rPr lang="fr-FR" sz="1200" kern="1200" baseline="0" dirty="0" smtClean="0">
                <a:solidFill>
                  <a:schemeClr val="tx1"/>
                </a:solidFill>
                <a:effectLst/>
                <a:latin typeface="+mn-lt"/>
                <a:ea typeface="+mn-ea"/>
                <a:cs typeface="+mn-cs"/>
              </a:rPr>
              <a:t>Facteurs individuels : les valeurs personnelles d’un traducteur, la confiance qu’il a ou non en lui, ses préférences linguistiques, sa sensibilité, ses émotions</a:t>
            </a:r>
            <a:r>
              <a:rPr lang="fr-FR" sz="1200" kern="1200" baseline="0" dirty="0" smtClean="0">
                <a:solidFill>
                  <a:schemeClr val="tx1"/>
                </a:solidFill>
                <a:effectLst/>
                <a:latin typeface="+mn-lt"/>
                <a:ea typeface="+mn-ea"/>
                <a:cs typeface="+mn-cs"/>
              </a:rPr>
              <a:t>, ses représentations, </a:t>
            </a:r>
            <a:r>
              <a:rPr lang="fr-FR" sz="1200" kern="1200" baseline="0" dirty="0" smtClean="0">
                <a:solidFill>
                  <a:schemeClr val="tx1"/>
                </a:solidFill>
                <a:effectLst/>
                <a:latin typeface="+mn-lt"/>
                <a:ea typeface="+mn-ea"/>
                <a:cs typeface="+mn-cs"/>
              </a:rPr>
              <a:t>etc. l’amène à interpréter un message selon une grille personnelle (unique).</a:t>
            </a:r>
          </a:p>
          <a:p>
            <a:pPr marL="0" indent="0">
              <a:buNone/>
            </a:pPr>
            <a:endParaRPr lang="fr-FR" sz="1200" kern="1200" baseline="0" dirty="0" smtClean="0">
              <a:solidFill>
                <a:schemeClr val="tx1"/>
              </a:solidFill>
              <a:effectLst/>
              <a:latin typeface="+mn-lt"/>
              <a:ea typeface="+mn-ea"/>
              <a:cs typeface="+mn-cs"/>
            </a:endParaRPr>
          </a:p>
          <a:p>
            <a:r>
              <a:rPr lang="fr-FR" sz="1200" kern="1200" baseline="0" dirty="0" smtClean="0">
                <a:solidFill>
                  <a:schemeClr val="tx1"/>
                </a:solidFill>
                <a:effectLst/>
                <a:latin typeface="+mn-lt"/>
                <a:ea typeface="+mn-ea"/>
                <a:cs typeface="+mn-cs"/>
              </a:rPr>
              <a:t>Tous ces facteurs entre en jeu dans une traduction, comme dans tout acte de communication : on négocie le sens de ce qu’on dit et de ce qu’on nous dit par une construction (variable) entre ces divers facteurs. Toute énonciation est subjective !</a:t>
            </a:r>
          </a:p>
          <a:p>
            <a:endParaRPr lang="fr-FR" sz="1200" kern="1200" baseline="0" dirty="0" smtClean="0">
              <a:solidFill>
                <a:schemeClr val="tx1"/>
              </a:solidFill>
              <a:effectLst/>
              <a:latin typeface="+mn-lt"/>
              <a:ea typeface="+mn-ea"/>
              <a:cs typeface="+mn-cs"/>
            </a:endParaRPr>
          </a:p>
          <a:p>
            <a:r>
              <a:rPr lang="fr-FR" sz="1200" kern="1200" baseline="0" dirty="0" smtClean="0">
                <a:solidFill>
                  <a:schemeClr val="tx1"/>
                </a:solidFill>
                <a:effectLst/>
                <a:latin typeface="+mn-lt"/>
                <a:ea typeface="+mn-ea"/>
                <a:cs typeface="+mn-cs"/>
              </a:rPr>
              <a:t>Références bibliographiques :</a:t>
            </a:r>
          </a:p>
          <a:p>
            <a:endParaRPr lang="fr-FR"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err="1" smtClean="0">
                <a:solidFill>
                  <a:schemeClr val="tx1"/>
                </a:solidFill>
                <a:effectLst/>
                <a:latin typeface="+mn-lt"/>
                <a:ea typeface="+mn-ea"/>
                <a:cs typeface="+mn-cs"/>
              </a:rPr>
              <a:t>Bellos</a:t>
            </a:r>
            <a:r>
              <a:rPr lang="fr-FR" sz="1200" kern="1200" dirty="0" smtClean="0">
                <a:solidFill>
                  <a:schemeClr val="tx1"/>
                </a:solidFill>
                <a:effectLst/>
                <a:latin typeface="+mn-lt"/>
                <a:ea typeface="+mn-ea"/>
                <a:cs typeface="+mn-cs"/>
              </a:rPr>
              <a:t> D. (2012). </a:t>
            </a:r>
            <a:r>
              <a:rPr lang="fr-FR" sz="1200" i="1" kern="1200" dirty="0" smtClean="0">
                <a:solidFill>
                  <a:schemeClr val="tx1"/>
                </a:solidFill>
                <a:effectLst/>
                <a:latin typeface="+mn-lt"/>
                <a:ea typeface="+mn-ea"/>
                <a:cs typeface="+mn-cs"/>
              </a:rPr>
              <a:t>Le poisson et le bananier</a:t>
            </a:r>
            <a:r>
              <a:rPr lang="fr-FR" sz="1200" i="1" kern="1200" baseline="0" dirty="0" smtClean="0">
                <a:solidFill>
                  <a:schemeClr val="tx1"/>
                </a:solidFill>
                <a:effectLst/>
                <a:latin typeface="+mn-lt"/>
                <a:ea typeface="+mn-ea"/>
                <a:cs typeface="+mn-cs"/>
              </a:rPr>
              <a:t>. U</a:t>
            </a:r>
            <a:r>
              <a:rPr lang="fr-FR" sz="1200" i="1" kern="1200" dirty="0" smtClean="0">
                <a:solidFill>
                  <a:schemeClr val="tx1"/>
                </a:solidFill>
                <a:effectLst/>
                <a:latin typeface="+mn-lt"/>
                <a:ea typeface="+mn-ea"/>
                <a:cs typeface="+mn-cs"/>
              </a:rPr>
              <a:t>ne histoire fabuleuse de la traduction</a:t>
            </a:r>
            <a:r>
              <a:rPr lang="fr-FR" sz="1200" kern="1200" dirty="0" smtClean="0">
                <a:solidFill>
                  <a:schemeClr val="tx1"/>
                </a:solidFill>
                <a:effectLst/>
                <a:latin typeface="+mn-lt"/>
                <a:ea typeface="+mn-ea"/>
                <a:cs typeface="+mn-cs"/>
              </a:rPr>
              <a:t>. Paris : Flammarion.</a:t>
            </a:r>
          </a:p>
          <a:p>
            <a:r>
              <a:rPr lang="fr-FR" sz="1200" kern="1200" dirty="0" smtClean="0">
                <a:solidFill>
                  <a:schemeClr val="tx1"/>
                </a:solidFill>
                <a:effectLst/>
                <a:latin typeface="+mn-lt"/>
                <a:ea typeface="+mn-ea"/>
                <a:cs typeface="+mn-cs"/>
              </a:rPr>
              <a:t>Eco U. (2007). </a:t>
            </a:r>
            <a:r>
              <a:rPr lang="fr-FR" sz="1200" i="1" kern="1200" dirty="0" smtClean="0">
                <a:solidFill>
                  <a:schemeClr val="tx1"/>
                </a:solidFill>
                <a:effectLst/>
                <a:latin typeface="+mn-lt"/>
                <a:ea typeface="+mn-ea"/>
                <a:cs typeface="+mn-cs"/>
              </a:rPr>
              <a:t>Dire presque la même chose</a:t>
            </a:r>
            <a:r>
              <a:rPr lang="fr-FR" sz="1200" kern="1200" dirty="0" smtClean="0">
                <a:solidFill>
                  <a:schemeClr val="tx1"/>
                </a:solidFill>
                <a:effectLst/>
                <a:latin typeface="+mn-lt"/>
                <a:ea typeface="+mn-ea"/>
                <a:cs typeface="+mn-cs"/>
              </a:rPr>
              <a:t>. Paris : Grasset.</a:t>
            </a:r>
          </a:p>
          <a:p>
            <a:r>
              <a:rPr lang="fr-FR" sz="1200" kern="1200" dirty="0" smtClean="0">
                <a:solidFill>
                  <a:schemeClr val="tx1"/>
                </a:solidFill>
                <a:effectLst/>
                <a:latin typeface="+mn-lt"/>
                <a:ea typeface="+mn-ea"/>
                <a:cs typeface="+mn-cs"/>
              </a:rPr>
              <a:t>Paz O. (1971). </a:t>
            </a:r>
            <a:r>
              <a:rPr lang="fr-FR" sz="1200" i="1" kern="1200" dirty="0" err="1" smtClean="0">
                <a:solidFill>
                  <a:schemeClr val="tx1"/>
                </a:solidFill>
                <a:effectLst/>
                <a:latin typeface="+mn-lt"/>
                <a:ea typeface="+mn-ea"/>
                <a:cs typeface="+mn-cs"/>
              </a:rPr>
              <a:t>Traducción</a:t>
            </a:r>
            <a:r>
              <a:rPr lang="fr-FR" sz="1200" i="1" kern="1200" dirty="0" smtClean="0">
                <a:solidFill>
                  <a:schemeClr val="tx1"/>
                </a:solidFill>
                <a:effectLst/>
                <a:latin typeface="+mn-lt"/>
                <a:ea typeface="+mn-ea"/>
                <a:cs typeface="+mn-cs"/>
              </a:rPr>
              <a:t> : </a:t>
            </a:r>
            <a:r>
              <a:rPr lang="fr-FR" sz="1200" i="1" kern="1200" dirty="0" err="1" smtClean="0">
                <a:solidFill>
                  <a:schemeClr val="tx1"/>
                </a:solidFill>
                <a:effectLst/>
                <a:latin typeface="+mn-lt"/>
                <a:ea typeface="+mn-ea"/>
                <a:cs typeface="+mn-cs"/>
              </a:rPr>
              <a:t>literatura</a:t>
            </a:r>
            <a:r>
              <a:rPr lang="fr-FR" sz="1200" i="1" kern="1200" dirty="0" smtClean="0">
                <a:solidFill>
                  <a:schemeClr val="tx1"/>
                </a:solidFill>
                <a:effectLst/>
                <a:latin typeface="+mn-lt"/>
                <a:ea typeface="+mn-ea"/>
                <a:cs typeface="+mn-cs"/>
              </a:rPr>
              <a:t> y </a:t>
            </a:r>
            <a:r>
              <a:rPr lang="fr-FR" sz="1200" i="1" kern="1200" dirty="0" err="1" smtClean="0">
                <a:solidFill>
                  <a:schemeClr val="tx1"/>
                </a:solidFill>
                <a:effectLst/>
                <a:latin typeface="+mn-lt"/>
                <a:ea typeface="+mn-ea"/>
                <a:cs typeface="+mn-cs"/>
              </a:rPr>
              <a:t>literalidad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Biblioteca</a:t>
            </a:r>
            <a:r>
              <a:rPr lang="fr-FR" sz="1200" kern="1200" dirty="0" smtClean="0">
                <a:solidFill>
                  <a:schemeClr val="tx1"/>
                </a:solidFill>
                <a:effectLst/>
                <a:latin typeface="+mn-lt"/>
                <a:ea typeface="+mn-ea"/>
                <a:cs typeface="+mn-cs"/>
              </a:rPr>
              <a:t> Virtual Miguel de </a:t>
            </a:r>
            <a:r>
              <a:rPr lang="fr-FR" sz="1200" kern="1200" dirty="0" err="1" smtClean="0">
                <a:solidFill>
                  <a:schemeClr val="tx1"/>
                </a:solidFill>
                <a:effectLst/>
                <a:latin typeface="+mn-lt"/>
                <a:ea typeface="+mn-ea"/>
                <a:cs typeface="+mn-cs"/>
              </a:rPr>
              <a:t>Cervantes</a:t>
            </a:r>
            <a:r>
              <a:rPr lang="fr-FR" sz="1200" kern="1200" dirty="0" smtClean="0">
                <a:solidFill>
                  <a:schemeClr val="tx1"/>
                </a:solidFill>
                <a:effectLst/>
                <a:latin typeface="+mn-lt"/>
                <a:ea typeface="+mn-ea"/>
                <a:cs typeface="+mn-cs"/>
              </a:rPr>
              <a:t> (Alicante). http://</a:t>
            </a:r>
            <a:r>
              <a:rPr lang="fr-FR" sz="1200" kern="1200" dirty="0" err="1" smtClean="0">
                <a:solidFill>
                  <a:schemeClr val="tx1"/>
                </a:solidFill>
                <a:effectLst/>
                <a:latin typeface="+mn-lt"/>
                <a:ea typeface="+mn-ea"/>
                <a:cs typeface="+mn-cs"/>
              </a:rPr>
              <a:t>www.cervantesvirtual.com</a:t>
            </a:r>
            <a:r>
              <a:rPr lang="fr-FR" sz="1200" kern="1200" dirty="0" smtClean="0">
                <a:solidFill>
                  <a:schemeClr val="tx1"/>
                </a:solidFill>
                <a:effectLst/>
                <a:latin typeface="+mn-lt"/>
                <a:ea typeface="+mn-ea"/>
                <a:cs typeface="+mn-cs"/>
              </a:rPr>
              <a:t>/</a:t>
            </a:r>
            <a:r>
              <a:rPr lang="fr-FR" sz="1200" kern="1200" dirty="0" err="1" smtClean="0">
                <a:solidFill>
                  <a:schemeClr val="tx1"/>
                </a:solidFill>
                <a:effectLst/>
                <a:latin typeface="+mn-lt"/>
                <a:ea typeface="+mn-ea"/>
                <a:cs typeface="+mn-cs"/>
              </a:rPr>
              <a:t>obra</a:t>
            </a:r>
            <a:r>
              <a:rPr lang="fr-FR" sz="1200" kern="1200" dirty="0" smtClean="0">
                <a:solidFill>
                  <a:schemeClr val="tx1"/>
                </a:solidFill>
                <a:effectLst/>
                <a:latin typeface="+mn-lt"/>
                <a:ea typeface="+mn-ea"/>
                <a:cs typeface="+mn-cs"/>
              </a:rPr>
              <a:t>/</a:t>
            </a:r>
            <a:r>
              <a:rPr lang="fr-FR" sz="1200" kern="1200" dirty="0" err="1" smtClean="0">
                <a:solidFill>
                  <a:schemeClr val="tx1"/>
                </a:solidFill>
                <a:effectLst/>
                <a:latin typeface="+mn-lt"/>
                <a:ea typeface="+mn-ea"/>
                <a:cs typeface="+mn-cs"/>
              </a:rPr>
              <a:t>traduccion</a:t>
            </a:r>
            <a:r>
              <a:rPr lang="fr-FR" sz="1200" kern="1200" dirty="0" smtClean="0">
                <a:solidFill>
                  <a:schemeClr val="tx1"/>
                </a:solidFill>
                <a:effectLst/>
                <a:latin typeface="+mn-lt"/>
                <a:ea typeface="+mn-ea"/>
                <a:cs typeface="+mn-cs"/>
              </a:rPr>
              <a:t>-</a:t>
            </a:r>
            <a:r>
              <a:rPr lang="fr-FR" sz="1200" kern="1200" dirty="0" err="1" smtClean="0">
                <a:solidFill>
                  <a:schemeClr val="tx1"/>
                </a:solidFill>
                <a:effectLst/>
                <a:latin typeface="+mn-lt"/>
                <a:ea typeface="+mn-ea"/>
                <a:cs typeface="+mn-cs"/>
              </a:rPr>
              <a:t>literatura</a:t>
            </a:r>
            <a:r>
              <a:rPr lang="fr-FR" sz="1200" kern="1200" dirty="0" smtClean="0">
                <a:solidFill>
                  <a:schemeClr val="tx1"/>
                </a:solidFill>
                <a:effectLst/>
                <a:latin typeface="+mn-lt"/>
                <a:ea typeface="+mn-ea"/>
                <a:cs typeface="+mn-cs"/>
              </a:rPr>
              <a:t>-y-</a:t>
            </a:r>
            <a:r>
              <a:rPr lang="fr-FR" sz="1200" kern="1200" dirty="0" err="1" smtClean="0">
                <a:solidFill>
                  <a:schemeClr val="tx1"/>
                </a:solidFill>
                <a:effectLst/>
                <a:latin typeface="+mn-lt"/>
                <a:ea typeface="+mn-ea"/>
                <a:cs typeface="+mn-cs"/>
              </a:rPr>
              <a:t>literalidad</a:t>
            </a:r>
            <a:r>
              <a:rPr lang="fr-FR" sz="1200" kern="1200" dirty="0" smtClean="0">
                <a:solidFill>
                  <a:schemeClr val="tx1"/>
                </a:solidFill>
                <a:effectLst/>
                <a:latin typeface="+mn-lt"/>
                <a:ea typeface="+mn-ea"/>
                <a:cs typeface="+mn-cs"/>
              </a:rPr>
              <a:t>/. Traduction : NovaTris.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err="1" smtClean="0">
                <a:solidFill>
                  <a:schemeClr val="tx1"/>
                </a:solidFill>
                <a:effectLst/>
                <a:latin typeface="+mn-lt"/>
                <a:ea typeface="+mn-ea"/>
                <a:cs typeface="+mn-cs"/>
              </a:rPr>
              <a:t>Simeone</a:t>
            </a:r>
            <a:r>
              <a:rPr lang="fr-FR" sz="1200" kern="1200" dirty="0" smtClean="0">
                <a:solidFill>
                  <a:schemeClr val="tx1"/>
                </a:solidFill>
                <a:effectLst/>
                <a:latin typeface="+mn-lt"/>
                <a:ea typeface="+mn-ea"/>
                <a:cs typeface="+mn-cs"/>
              </a:rPr>
              <a:t> B. (2014). </a:t>
            </a:r>
            <a:r>
              <a:rPr lang="fr-FR" sz="1200" i="1" kern="1200" dirty="0" smtClean="0">
                <a:solidFill>
                  <a:schemeClr val="tx1"/>
                </a:solidFill>
                <a:effectLst/>
                <a:latin typeface="+mn-lt"/>
                <a:ea typeface="+mn-ea"/>
                <a:cs typeface="+mn-cs"/>
              </a:rPr>
              <a:t>Écrire, traduire, en métamorphose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Lagrasse</a:t>
            </a:r>
            <a:r>
              <a:rPr lang="fr-FR" sz="1200" kern="1200" dirty="0" smtClean="0">
                <a:solidFill>
                  <a:schemeClr val="tx1"/>
                </a:solidFill>
                <a:effectLst/>
                <a:latin typeface="+mn-lt"/>
                <a:ea typeface="+mn-ea"/>
                <a:cs typeface="+mn-cs"/>
              </a:rPr>
              <a:t> : Verdier.</a:t>
            </a:r>
          </a:p>
        </p:txBody>
      </p:sp>
      <p:sp>
        <p:nvSpPr>
          <p:cNvPr id="4" name="Espace réservé du numéro de diapositive 3"/>
          <p:cNvSpPr>
            <a:spLocks noGrp="1"/>
          </p:cNvSpPr>
          <p:nvPr>
            <p:ph type="sldNum" sz="quarter" idx="10"/>
          </p:nvPr>
        </p:nvSpPr>
        <p:spPr/>
        <p:txBody>
          <a:bodyPr/>
          <a:lstStyle/>
          <a:p>
            <a:fld id="{50F0205D-39AF-4701-AE94-90868E51D386}" type="slidenum">
              <a:rPr lang="fr-FR" smtClean="0"/>
              <a:t>1</a:t>
            </a:fld>
            <a:endParaRPr lang="fr-FR"/>
          </a:p>
        </p:txBody>
      </p:sp>
    </p:spTree>
    <p:extLst>
      <p:ext uri="{BB962C8B-B14F-4D97-AF65-F5344CB8AC3E}">
        <p14:creationId xmlns:p14="http://schemas.microsoft.com/office/powerpoint/2010/main" val="2003925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24424559-AF87-4595-954F-3A9D4E1D067A}" type="datetimeFigureOut">
              <a:rPr lang="fr-FR" smtClean="0"/>
              <a:t>02/06/2020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420176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4424559-AF87-4595-954F-3A9D4E1D067A}" type="datetimeFigureOut">
              <a:rPr lang="fr-FR" smtClean="0"/>
              <a:t>02/06/2020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1790436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4424559-AF87-4595-954F-3A9D4E1D067A}" type="datetimeFigureOut">
              <a:rPr lang="fr-FR" smtClean="0"/>
              <a:t>02/06/2020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119826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4424559-AF87-4595-954F-3A9D4E1D067A}" type="datetimeFigureOut">
              <a:rPr lang="fr-FR" smtClean="0"/>
              <a:t>02/06/2020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2165369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4424559-AF87-4595-954F-3A9D4E1D067A}" type="datetimeFigureOut">
              <a:rPr lang="fr-FR" smtClean="0"/>
              <a:t>02/06/2020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4105499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4424559-AF87-4595-954F-3A9D4E1D067A}" type="datetimeFigureOut">
              <a:rPr lang="fr-FR" smtClean="0"/>
              <a:t>02/06/2020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366537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4424559-AF87-4595-954F-3A9D4E1D067A}" type="datetimeFigureOut">
              <a:rPr lang="fr-FR" smtClean="0"/>
              <a:t>02/06/2020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148523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4424559-AF87-4595-954F-3A9D4E1D067A}" type="datetimeFigureOut">
              <a:rPr lang="fr-FR" smtClean="0"/>
              <a:t>02/06/2020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3554051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24559-AF87-4595-954F-3A9D4E1D067A}" type="datetimeFigureOut">
              <a:rPr lang="fr-FR" smtClean="0"/>
              <a:t>02/06/2020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81203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24424559-AF87-4595-954F-3A9D4E1D067A}" type="datetimeFigureOut">
              <a:rPr lang="fr-FR" smtClean="0"/>
              <a:t>02/06/2020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2512417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24424559-AF87-4595-954F-3A9D4E1D067A}" type="datetimeFigureOut">
              <a:rPr lang="fr-FR" smtClean="0"/>
              <a:t>02/06/2020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A896A9-2FC8-4CEB-BC93-0DA62E8BAA85}" type="slidenum">
              <a:rPr lang="fr-FR" smtClean="0"/>
              <a:t>‹N°›</a:t>
            </a:fld>
            <a:endParaRPr lang="fr-FR"/>
          </a:p>
        </p:txBody>
      </p:sp>
    </p:spTree>
    <p:extLst>
      <p:ext uri="{BB962C8B-B14F-4D97-AF65-F5344CB8AC3E}">
        <p14:creationId xmlns:p14="http://schemas.microsoft.com/office/powerpoint/2010/main" val="1008424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24559-AF87-4595-954F-3A9D4E1D067A}" type="datetimeFigureOut">
              <a:rPr lang="fr-FR" smtClean="0"/>
              <a:t>02/06/2020</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896A9-2FC8-4CEB-BC93-0DA62E8BAA85}" type="slidenum">
              <a:rPr lang="fr-FR" smtClean="0"/>
              <a:t>‹N°›</a:t>
            </a:fld>
            <a:endParaRPr lang="fr-FR"/>
          </a:p>
        </p:txBody>
      </p:sp>
    </p:spTree>
    <p:extLst>
      <p:ext uri="{BB962C8B-B14F-4D97-AF65-F5344CB8AC3E}">
        <p14:creationId xmlns:p14="http://schemas.microsoft.com/office/powerpoint/2010/main" val="706024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14710" y="415373"/>
            <a:ext cx="6114581" cy="461665"/>
          </a:xfrm>
          <a:prstGeom prst="rect">
            <a:avLst/>
          </a:prstGeom>
          <a:noFill/>
        </p:spPr>
        <p:txBody>
          <a:bodyPr wrap="square" rtlCol="0">
            <a:spAutoFit/>
          </a:bodyPr>
          <a:lstStyle/>
          <a:p>
            <a:pPr algn="ctr"/>
            <a:r>
              <a:rPr lang="fr-FR" sz="2400" b="1" dirty="0" smtClean="0">
                <a:solidFill>
                  <a:srgbClr val="162585"/>
                </a:solidFill>
              </a:rPr>
              <a:t>Trad</a:t>
            </a:r>
            <a:r>
              <a:rPr lang="fr-FR" sz="2400" b="1" dirty="0" smtClean="0">
                <a:solidFill>
                  <a:srgbClr val="002060"/>
                </a:solidFill>
              </a:rPr>
              <a:t>u</a:t>
            </a:r>
            <a:r>
              <a:rPr lang="fr-FR" sz="2400" b="1" dirty="0" smtClean="0">
                <a:solidFill>
                  <a:srgbClr val="162585"/>
                </a:solidFill>
              </a:rPr>
              <a:t>ire, c’est « dire </a:t>
            </a:r>
            <a:r>
              <a:rPr lang="fr-FR" sz="2400" b="1" i="1" dirty="0" smtClean="0">
                <a:solidFill>
                  <a:srgbClr val="162585"/>
                </a:solidFill>
              </a:rPr>
              <a:t>presque</a:t>
            </a:r>
            <a:r>
              <a:rPr lang="fr-FR" sz="2400" b="1" dirty="0" smtClean="0">
                <a:solidFill>
                  <a:srgbClr val="162585"/>
                </a:solidFill>
              </a:rPr>
              <a:t> la même chose ».</a:t>
            </a:r>
          </a:p>
        </p:txBody>
      </p:sp>
      <p:sp>
        <p:nvSpPr>
          <p:cNvPr id="15" name="Rectangle 14"/>
          <p:cNvSpPr/>
          <p:nvPr/>
        </p:nvSpPr>
        <p:spPr>
          <a:xfrm>
            <a:off x="2779048" y="2738471"/>
            <a:ext cx="2080335" cy="472791"/>
          </a:xfrm>
          <a:prstGeom prst="rect">
            <a:avLst/>
          </a:prstGeom>
          <a:noFill/>
          <a:ln w="28575">
            <a:solidFill>
              <a:srgbClr val="0F6852"/>
            </a:solidFill>
          </a:ln>
        </p:spPr>
        <p:style>
          <a:lnRef idx="2">
            <a:schemeClr val="accent3"/>
          </a:lnRef>
          <a:fillRef idx="1">
            <a:schemeClr val="lt1"/>
          </a:fillRef>
          <a:effectRef idx="0">
            <a:schemeClr val="accent3"/>
          </a:effectRef>
          <a:fontRef idx="minor">
            <a:schemeClr val="dk1"/>
          </a:fontRef>
        </p:style>
        <p:txBody>
          <a:bodyPr rtlCol="0" anchor="ctr"/>
          <a:lstStyle/>
          <a:p>
            <a:pPr lvl="0" algn="ctr" defTabSz="457200">
              <a:spcAft>
                <a:spcPts val="600"/>
              </a:spcAft>
              <a:defRPr/>
            </a:pPr>
            <a:r>
              <a:rPr lang="fr-FR" sz="1600" b="1" dirty="0" smtClean="0">
                <a:solidFill>
                  <a:prstClr val="black"/>
                </a:solidFill>
              </a:rPr>
              <a:t>Facteurs linguistiques</a:t>
            </a:r>
            <a:endParaRPr lang="fr-FR" sz="1600" b="1" dirty="0">
              <a:solidFill>
                <a:prstClr val="black"/>
              </a:solidFill>
            </a:endParaRPr>
          </a:p>
        </p:txBody>
      </p:sp>
      <p:sp>
        <p:nvSpPr>
          <p:cNvPr id="16" name="Rectangle 15"/>
          <p:cNvSpPr/>
          <p:nvPr/>
        </p:nvSpPr>
        <p:spPr>
          <a:xfrm>
            <a:off x="4483710" y="3902438"/>
            <a:ext cx="1872208" cy="470872"/>
          </a:xfrm>
          <a:prstGeom prst="rect">
            <a:avLst/>
          </a:prstGeom>
          <a:noFill/>
          <a:ln w="28575">
            <a:solidFill>
              <a:srgbClr val="3F88A8"/>
            </a:solidFill>
          </a:ln>
        </p:spPr>
        <p:style>
          <a:lnRef idx="2">
            <a:schemeClr val="accent3"/>
          </a:lnRef>
          <a:fillRef idx="1">
            <a:schemeClr val="lt1"/>
          </a:fillRef>
          <a:effectRef idx="0">
            <a:schemeClr val="accent3"/>
          </a:effectRef>
          <a:fontRef idx="minor">
            <a:schemeClr val="dk1"/>
          </a:fontRef>
        </p:style>
        <p:txBody>
          <a:bodyPr rtlCol="0" anchor="ctr"/>
          <a:lstStyle/>
          <a:p>
            <a:pPr lvl="0" algn="ctr" defTabSz="457200">
              <a:spcAft>
                <a:spcPts val="600"/>
              </a:spcAft>
              <a:defRPr/>
            </a:pPr>
            <a:r>
              <a:rPr lang="fr-FR" sz="1600" b="1" dirty="0" smtClean="0">
                <a:solidFill>
                  <a:prstClr val="black"/>
                </a:solidFill>
              </a:rPr>
              <a:t>Facteurs individuels</a:t>
            </a:r>
            <a:endParaRPr lang="fr-FR" sz="1600" b="1" dirty="0">
              <a:solidFill>
                <a:prstClr val="black"/>
              </a:solidFill>
            </a:endParaRPr>
          </a:p>
        </p:txBody>
      </p:sp>
      <p:sp>
        <p:nvSpPr>
          <p:cNvPr id="17" name="Rectangle 16"/>
          <p:cNvSpPr/>
          <p:nvPr/>
        </p:nvSpPr>
        <p:spPr>
          <a:xfrm>
            <a:off x="4323453" y="3217396"/>
            <a:ext cx="2036974" cy="466578"/>
          </a:xfrm>
          <a:prstGeom prst="rect">
            <a:avLst/>
          </a:prstGeom>
          <a:noFill/>
          <a:ln w="28575">
            <a:solidFill>
              <a:srgbClr val="D94B23"/>
            </a:solidFill>
          </a:ln>
        </p:spPr>
        <p:style>
          <a:lnRef idx="2">
            <a:schemeClr val="accent3"/>
          </a:lnRef>
          <a:fillRef idx="1">
            <a:schemeClr val="lt1"/>
          </a:fillRef>
          <a:effectRef idx="0">
            <a:schemeClr val="accent3"/>
          </a:effectRef>
          <a:fontRef idx="minor">
            <a:schemeClr val="dk1"/>
          </a:fontRef>
        </p:style>
        <p:txBody>
          <a:bodyPr rtlCol="0" anchor="ctr"/>
          <a:lstStyle/>
          <a:p>
            <a:pPr lvl="0" algn="ctr" defTabSz="457200">
              <a:spcAft>
                <a:spcPts val="600"/>
              </a:spcAft>
              <a:defRPr/>
            </a:pPr>
            <a:r>
              <a:rPr lang="fr-FR" sz="1600" b="1" dirty="0" smtClean="0">
                <a:solidFill>
                  <a:prstClr val="black"/>
                </a:solidFill>
              </a:rPr>
              <a:t>Facteurs contextuels</a:t>
            </a:r>
            <a:endParaRPr lang="fr-FR" sz="1600" b="1" dirty="0">
              <a:solidFill>
                <a:prstClr val="black"/>
              </a:solidFill>
            </a:endParaRPr>
          </a:p>
        </p:txBody>
      </p:sp>
      <p:sp>
        <p:nvSpPr>
          <p:cNvPr id="5" name="ZoneTexte 4"/>
          <p:cNvSpPr txBox="1"/>
          <p:nvPr/>
        </p:nvSpPr>
        <p:spPr>
          <a:xfrm>
            <a:off x="631172" y="909273"/>
            <a:ext cx="7881656" cy="461665"/>
          </a:xfrm>
          <a:prstGeom prst="rect">
            <a:avLst/>
          </a:prstGeom>
          <a:noFill/>
        </p:spPr>
        <p:txBody>
          <a:bodyPr wrap="square" rtlCol="0">
            <a:spAutoFit/>
          </a:bodyPr>
          <a:lstStyle/>
          <a:p>
            <a:pPr lvl="0" algn="ctr" defTabSz="457200">
              <a:defRPr/>
            </a:pPr>
            <a:r>
              <a:rPr lang="fr-FR" sz="1200" dirty="0" smtClean="0">
                <a:solidFill>
                  <a:srgbClr val="002060"/>
                </a:solidFill>
              </a:rPr>
              <a:t>Umberto </a:t>
            </a:r>
            <a:r>
              <a:rPr lang="fr-FR" sz="1200" dirty="0">
                <a:solidFill>
                  <a:srgbClr val="002060"/>
                </a:solidFill>
              </a:rPr>
              <a:t>Eco (</a:t>
            </a:r>
            <a:r>
              <a:rPr lang="fr-FR" sz="1200" dirty="0" smtClean="0">
                <a:solidFill>
                  <a:srgbClr val="002060"/>
                </a:solidFill>
              </a:rPr>
              <a:t>2007), p.9</a:t>
            </a:r>
            <a:endParaRPr lang="fr-FR" sz="1200" dirty="0">
              <a:solidFill>
                <a:srgbClr val="002060"/>
              </a:solidFill>
            </a:endParaRPr>
          </a:p>
          <a:p>
            <a:endParaRPr lang="fr-FR" sz="1200" dirty="0"/>
          </a:p>
        </p:txBody>
      </p:sp>
      <p:sp>
        <p:nvSpPr>
          <p:cNvPr id="18" name="ZoneTexte 17"/>
          <p:cNvSpPr txBox="1"/>
          <p:nvPr/>
        </p:nvSpPr>
        <p:spPr>
          <a:xfrm>
            <a:off x="764231" y="1762538"/>
            <a:ext cx="2421176" cy="841256"/>
          </a:xfrm>
          <a:prstGeom prst="rect">
            <a:avLst/>
          </a:prstGeom>
          <a:noFill/>
        </p:spPr>
        <p:txBody>
          <a:bodyPr wrap="square" rtlCol="0">
            <a:spAutoFit/>
          </a:bodyPr>
          <a:lstStyle/>
          <a:p>
            <a:pPr algn="ctr">
              <a:spcAft>
                <a:spcPts val="400"/>
              </a:spcAft>
            </a:pPr>
            <a:r>
              <a:rPr lang="fr-FR" sz="1400" dirty="0" smtClean="0"/>
              <a:t>Définition (dictionnaire)</a:t>
            </a:r>
          </a:p>
          <a:p>
            <a:pPr algn="ctr">
              <a:spcAft>
                <a:spcPts val="400"/>
              </a:spcAft>
            </a:pPr>
            <a:r>
              <a:rPr lang="fr-FR" sz="1400" dirty="0" smtClean="0"/>
              <a:t>Étymologie</a:t>
            </a:r>
          </a:p>
          <a:p>
            <a:pPr algn="ctr">
              <a:spcAft>
                <a:spcPts val="400"/>
              </a:spcAft>
            </a:pPr>
            <a:r>
              <a:rPr lang="fr-FR" sz="1400" dirty="0" smtClean="0"/>
              <a:t>Dénotation / Connotation</a:t>
            </a:r>
          </a:p>
        </p:txBody>
      </p:sp>
      <p:sp>
        <p:nvSpPr>
          <p:cNvPr id="6" name="ZoneTexte 5"/>
          <p:cNvSpPr txBox="1"/>
          <p:nvPr/>
        </p:nvSpPr>
        <p:spPr>
          <a:xfrm>
            <a:off x="5035859" y="1536689"/>
            <a:ext cx="3916548" cy="2046714"/>
          </a:xfrm>
          <a:prstGeom prst="rect">
            <a:avLst/>
          </a:prstGeom>
          <a:noFill/>
        </p:spPr>
        <p:txBody>
          <a:bodyPr wrap="square" rtlCol="0">
            <a:spAutoFit/>
          </a:bodyPr>
          <a:lstStyle/>
          <a:p>
            <a:pPr lvl="0" algn="just" defTabSz="457200">
              <a:spcAft>
                <a:spcPts val="600"/>
              </a:spcAft>
              <a:defRPr/>
            </a:pPr>
            <a:r>
              <a:rPr lang="fr-FR" sz="1400" dirty="0">
                <a:solidFill>
                  <a:prstClr val="black"/>
                </a:solidFill>
              </a:rPr>
              <a:t>« Entre autres paramètres du mode de signification d'un énoncé (et du sens effectivement énoncé), la situation d'énonciation, d'une part (temps, lieu, connaissance des comportements habituels présents en ce temps et en ce lieu), et les identités des </a:t>
            </a:r>
            <a:r>
              <a:rPr lang="fr-FR" sz="1400" dirty="0" smtClean="0">
                <a:solidFill>
                  <a:prstClr val="black"/>
                </a:solidFill>
              </a:rPr>
              <a:t>participants</a:t>
            </a:r>
            <a:r>
              <a:rPr lang="fr-FR" sz="1400" dirty="0">
                <a:solidFill>
                  <a:prstClr val="black"/>
                </a:solidFill>
              </a:rPr>
              <a:t>, d’autre part (</a:t>
            </a:r>
            <a:r>
              <a:rPr lang="fr-FR" sz="1400" dirty="0" smtClean="0">
                <a:solidFill>
                  <a:prstClr val="black"/>
                </a:solidFill>
              </a:rPr>
              <a:t>ainsi que </a:t>
            </a:r>
            <a:r>
              <a:rPr lang="fr-FR" sz="1400" dirty="0">
                <a:solidFill>
                  <a:prstClr val="black"/>
                </a:solidFill>
              </a:rPr>
              <a:t>leurs relations mutuelles), </a:t>
            </a:r>
            <a:r>
              <a:rPr lang="fr-FR" sz="1400" dirty="0" smtClean="0">
                <a:solidFill>
                  <a:prstClr val="black"/>
                </a:solidFill>
              </a:rPr>
              <a:t>constitues deux déterminants 			d'une </a:t>
            </a:r>
            <a:r>
              <a:rPr lang="fr-FR" sz="1400" dirty="0">
                <a:solidFill>
                  <a:prstClr val="black"/>
                </a:solidFill>
              </a:rPr>
              <a:t>importance cruciale. »</a:t>
            </a:r>
          </a:p>
          <a:p>
            <a:pPr lvl="0" algn="r" defTabSz="457200">
              <a:defRPr/>
            </a:pPr>
            <a:r>
              <a:rPr lang="fr-FR" sz="1000" dirty="0">
                <a:solidFill>
                  <a:prstClr val="black"/>
                </a:solidFill>
              </a:rPr>
              <a:t>David </a:t>
            </a:r>
            <a:r>
              <a:rPr lang="fr-FR" sz="1000" dirty="0" err="1">
                <a:solidFill>
                  <a:prstClr val="black"/>
                </a:solidFill>
              </a:rPr>
              <a:t>Bellos</a:t>
            </a:r>
            <a:r>
              <a:rPr lang="fr-FR" sz="1000" dirty="0">
                <a:solidFill>
                  <a:prstClr val="black"/>
                </a:solidFill>
              </a:rPr>
              <a:t> (2012</a:t>
            </a:r>
            <a:r>
              <a:rPr lang="fr-FR" sz="1000" dirty="0" smtClean="0">
                <a:solidFill>
                  <a:prstClr val="black"/>
                </a:solidFill>
              </a:rPr>
              <a:t>), p.83-84</a:t>
            </a:r>
            <a:endParaRPr lang="fr-FR" sz="1000" dirty="0">
              <a:solidFill>
                <a:prstClr val="black"/>
              </a:solidFill>
            </a:endParaRPr>
          </a:p>
        </p:txBody>
      </p:sp>
      <p:sp>
        <p:nvSpPr>
          <p:cNvPr id="7" name="ZoneTexte 6"/>
          <p:cNvSpPr txBox="1"/>
          <p:nvPr/>
        </p:nvSpPr>
        <p:spPr>
          <a:xfrm>
            <a:off x="4859383" y="4595346"/>
            <a:ext cx="3777998" cy="1184940"/>
          </a:xfrm>
          <a:prstGeom prst="rect">
            <a:avLst/>
          </a:prstGeom>
          <a:noFill/>
        </p:spPr>
        <p:txBody>
          <a:bodyPr wrap="square" rtlCol="0">
            <a:spAutoFit/>
          </a:bodyPr>
          <a:lstStyle/>
          <a:p>
            <a:pPr lvl="0" algn="just" defTabSz="457200">
              <a:spcAft>
                <a:spcPts val="600"/>
              </a:spcAft>
              <a:defRPr/>
            </a:pPr>
            <a:r>
              <a:rPr lang="fr-FR" sz="1400" dirty="0">
                <a:solidFill>
                  <a:prstClr val="black"/>
                </a:solidFill>
              </a:rPr>
              <a:t>« De toute façon, une traduction met toujours le traducteur en situation de choisir radicalement, selon une hiérarchie de valeurs et de priorités dont il a ou non une entière conscience. »</a:t>
            </a:r>
          </a:p>
          <a:p>
            <a:pPr lvl="0" algn="r" defTabSz="457200">
              <a:defRPr/>
            </a:pPr>
            <a:r>
              <a:rPr lang="fr-FR" sz="1000" dirty="0">
                <a:solidFill>
                  <a:prstClr val="black"/>
                </a:solidFill>
              </a:rPr>
              <a:t>Bernard </a:t>
            </a:r>
            <a:r>
              <a:rPr lang="fr-FR" sz="1000" dirty="0" err="1">
                <a:solidFill>
                  <a:prstClr val="black"/>
                </a:solidFill>
              </a:rPr>
              <a:t>Simeone</a:t>
            </a:r>
            <a:r>
              <a:rPr lang="fr-FR" sz="1000" dirty="0">
                <a:solidFill>
                  <a:prstClr val="black"/>
                </a:solidFill>
              </a:rPr>
              <a:t> (2014</a:t>
            </a:r>
            <a:r>
              <a:rPr lang="fr-FR" sz="1000" dirty="0" smtClean="0">
                <a:solidFill>
                  <a:prstClr val="black"/>
                </a:solidFill>
              </a:rPr>
              <a:t>), p.61</a:t>
            </a:r>
            <a:endParaRPr lang="fr-FR" sz="1000" dirty="0">
              <a:solidFill>
                <a:prstClr val="black"/>
              </a:solidFill>
            </a:endParaRPr>
          </a:p>
        </p:txBody>
      </p:sp>
      <p:sp>
        <p:nvSpPr>
          <p:cNvPr id="24" name="Rectangle 23"/>
          <p:cNvSpPr/>
          <p:nvPr/>
        </p:nvSpPr>
        <p:spPr>
          <a:xfrm>
            <a:off x="2050575" y="3680879"/>
            <a:ext cx="2438349" cy="470872"/>
          </a:xfrm>
          <a:prstGeom prst="rect">
            <a:avLst/>
          </a:prstGeom>
          <a:noFill/>
          <a:ln w="28575">
            <a:solidFill>
              <a:srgbClr val="D4762C"/>
            </a:solidFill>
          </a:ln>
        </p:spPr>
        <p:style>
          <a:lnRef idx="2">
            <a:schemeClr val="accent3"/>
          </a:lnRef>
          <a:fillRef idx="1">
            <a:schemeClr val="lt1"/>
          </a:fillRef>
          <a:effectRef idx="0">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smtClean="0">
                <a:ln>
                  <a:noFill/>
                </a:ln>
                <a:solidFill>
                  <a:prstClr val="black"/>
                </a:solidFill>
                <a:effectLst/>
                <a:uLnTx/>
                <a:uFillTx/>
                <a:latin typeface="Calibri"/>
                <a:ea typeface="+mn-ea"/>
                <a:cs typeface="+mn-cs"/>
              </a:rPr>
              <a:t>Facteurs socio-culturels</a:t>
            </a:r>
            <a:endParaRPr kumimoji="0" lang="en-GB" sz="1200" b="1" i="0" u="none" strike="noStrike" kern="1200" cap="none" spc="0" normalizeH="0" baseline="0" noProof="0" dirty="0">
              <a:ln>
                <a:noFill/>
              </a:ln>
              <a:solidFill>
                <a:prstClr val="black"/>
              </a:solidFill>
              <a:effectLst/>
              <a:uLnTx/>
              <a:uFillTx/>
              <a:latin typeface="Calibri"/>
              <a:ea typeface="+mn-ea"/>
              <a:cs typeface="+mn-cs"/>
            </a:endParaRPr>
          </a:p>
        </p:txBody>
      </p:sp>
      <p:sp>
        <p:nvSpPr>
          <p:cNvPr id="25" name="ZoneTexte 24"/>
          <p:cNvSpPr txBox="1"/>
          <p:nvPr/>
        </p:nvSpPr>
        <p:spPr>
          <a:xfrm>
            <a:off x="445316" y="4253482"/>
            <a:ext cx="3774828" cy="1400383"/>
          </a:xfrm>
          <a:prstGeom prst="rect">
            <a:avLst/>
          </a:prstGeom>
          <a:noFill/>
        </p:spPr>
        <p:txBody>
          <a:bodyPr wrap="square" rtlCol="0">
            <a:spAutoFit/>
          </a:bodyPr>
          <a:lstStyle/>
          <a:p>
            <a:pPr lvl="0" algn="just" defTabSz="457200">
              <a:spcAft>
                <a:spcPts val="600"/>
              </a:spcAft>
              <a:defRPr/>
            </a:pPr>
            <a:r>
              <a:rPr lang="fr-FR" sz="1400" dirty="0">
                <a:solidFill>
                  <a:prstClr val="black"/>
                </a:solidFill>
              </a:rPr>
              <a:t>« Le monde cesse d’être un monde, une totalité indivisible, et il se scinde entre nature et </a:t>
            </a:r>
            <a:r>
              <a:rPr lang="fr-FR" sz="1400" dirty="0" smtClean="0">
                <a:solidFill>
                  <a:prstClr val="black"/>
                </a:solidFill>
              </a:rPr>
              <a:t>culture ; </a:t>
            </a:r>
            <a:r>
              <a:rPr lang="fr-FR" sz="1400" dirty="0">
                <a:solidFill>
                  <a:prstClr val="black"/>
                </a:solidFill>
              </a:rPr>
              <a:t>et la culture se divise en diverses cultures. Pluralité de langues et de sociétés, où chaque langue constitue une vision du monde. »</a:t>
            </a:r>
          </a:p>
          <a:p>
            <a:pPr lvl="0" algn="r" defTabSz="457200">
              <a:defRPr/>
            </a:pPr>
            <a:r>
              <a:rPr lang="fr-FR" sz="1000" dirty="0">
                <a:solidFill>
                  <a:prstClr val="black"/>
                </a:solidFill>
              </a:rPr>
              <a:t>Octavio Paz (</a:t>
            </a:r>
            <a:r>
              <a:rPr lang="fr-FR" sz="1000" dirty="0" smtClean="0">
                <a:solidFill>
                  <a:prstClr val="black"/>
                </a:solidFill>
              </a:rPr>
              <a:t>1971), p.2</a:t>
            </a:r>
            <a:endParaRPr lang="fr-FR" sz="1000" dirty="0">
              <a:solidFill>
                <a:prstClr val="black"/>
              </a:solidFill>
            </a:endParaRPr>
          </a:p>
        </p:txBody>
      </p:sp>
    </p:spTree>
    <p:extLst>
      <p:ext uri="{BB962C8B-B14F-4D97-AF65-F5344CB8AC3E}">
        <p14:creationId xmlns:p14="http://schemas.microsoft.com/office/powerpoint/2010/main" val="2450752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TotalTime>
  <Words>255</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Jana Quinte</dc:creator>
  <cp:lastModifiedBy>Kim Leuzinger</cp:lastModifiedBy>
  <cp:revision>20</cp:revision>
  <dcterms:created xsi:type="dcterms:W3CDTF">2020-05-11T16:25:43Z</dcterms:created>
  <dcterms:modified xsi:type="dcterms:W3CDTF">2020-06-02T15:14:59Z</dcterms:modified>
</cp:coreProperties>
</file>